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vsdx" ContentType="application/vnd.ms-visio.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23"/>
  </p:notesMasterIdLst>
  <p:sldIdLst>
    <p:sldId id="256" r:id="rId2"/>
    <p:sldId id="260" r:id="rId3"/>
    <p:sldId id="266" r:id="rId4"/>
    <p:sldId id="292" r:id="rId5"/>
    <p:sldId id="310" r:id="rId6"/>
    <p:sldId id="267" r:id="rId7"/>
    <p:sldId id="268" r:id="rId8"/>
    <p:sldId id="261" r:id="rId9"/>
    <p:sldId id="270" r:id="rId10"/>
    <p:sldId id="271" r:id="rId11"/>
    <p:sldId id="299" r:id="rId12"/>
    <p:sldId id="307" r:id="rId13"/>
    <p:sldId id="306" r:id="rId14"/>
    <p:sldId id="303" r:id="rId15"/>
    <p:sldId id="304" r:id="rId16"/>
    <p:sldId id="300" r:id="rId17"/>
    <p:sldId id="311" r:id="rId18"/>
    <p:sldId id="276" r:id="rId19"/>
    <p:sldId id="280" r:id="rId20"/>
    <p:sldId id="281" r:id="rId21"/>
    <p:sldId id="265"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791">
          <p15:clr>
            <a:srgbClr val="A4A3A4"/>
          </p15:clr>
        </p15:guide>
        <p15:guide id="2" orient="horz" pos="3157">
          <p15:clr>
            <a:srgbClr val="A4A3A4"/>
          </p15:clr>
        </p15:guide>
        <p15:guide id="3" pos="3779">
          <p15:clr>
            <a:srgbClr val="A4A3A4"/>
          </p15:clr>
        </p15:guide>
        <p15:guide id="4" pos="481">
          <p15:clr>
            <a:srgbClr val="A4A3A4"/>
          </p15:clr>
        </p15:guide>
        <p15:guide id="5" pos="724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46F7A"/>
    <a:srgbClr val="425860"/>
    <a:srgbClr val="398E3D"/>
    <a:srgbClr val="FF6D00"/>
    <a:srgbClr val="F1F5F8"/>
    <a:srgbClr val="F9F9F9"/>
    <a:srgbClr val="2C7130"/>
    <a:srgbClr val="CC5600"/>
    <a:srgbClr val="FB7716"/>
    <a:srgbClr val="4456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11" autoAdjust="0"/>
    <p:restoredTop sz="94674"/>
  </p:normalViewPr>
  <p:slideViewPr>
    <p:cSldViewPr snapToGrid="0" snapToObjects="1">
      <p:cViewPr varScale="1">
        <p:scale>
          <a:sx n="104" d="100"/>
          <a:sy n="104" d="100"/>
        </p:scale>
        <p:origin x="618" y="120"/>
      </p:cViewPr>
      <p:guideLst>
        <p:guide orient="horz" pos="1791"/>
        <p:guide orient="horz" pos="3157"/>
        <p:guide pos="3779"/>
        <p:guide pos="481"/>
        <p:guide pos="7242"/>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3E310C7-34AD-4809-85FC-EC5926D1B62B}" type="datetimeFigureOut">
              <a:rPr lang="zh-CN" altLang="en-US" smtClean="0"/>
              <a:pPr/>
              <a:t>2023/4/19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62265C-CFB5-4B78-A429-8BCFC2FD0A7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62265C-CFB5-4B78-A429-8BCFC2FD0A76}" type="slidenum">
              <a:rPr lang="zh-CN" altLang="en-US" smtClean="0"/>
              <a:pPr/>
              <a:t>7</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62265C-CFB5-4B78-A429-8BCFC2FD0A76}" type="slidenum">
              <a:rPr lang="zh-CN" altLang="en-US" smtClean="0"/>
              <a:pPr/>
              <a:t>18</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62265C-CFB5-4B78-A429-8BCFC2FD0A76}" type="slidenum">
              <a:rPr lang="zh-CN" altLang="en-US" smtClean="0"/>
              <a:pPr/>
              <a:t>20</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662265C-CFB5-4B78-A429-8BCFC2FD0A76}" type="slidenum">
              <a:rPr lang="zh-CN" altLang="en-US" smtClean="0"/>
              <a:pPr/>
              <a:t>10</a:t>
            </a:fld>
            <a:endParaRPr lang="zh-CN" altLang="en-US"/>
          </a:p>
        </p:txBody>
      </p:sp>
    </p:spTree>
    <p:extLst>
      <p:ext uri="{BB962C8B-B14F-4D97-AF65-F5344CB8AC3E}">
        <p14:creationId xmlns:p14="http://schemas.microsoft.com/office/powerpoint/2010/main" val="1365837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62265C-CFB5-4B78-A429-8BCFC2FD0A76}" type="slidenum">
              <a:rPr lang="zh-CN" altLang="en-US" smtClean="0"/>
              <a:pPr/>
              <a:t>11</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62265C-CFB5-4B78-A429-8BCFC2FD0A76}" type="slidenum">
              <a:rPr lang="zh-CN" altLang="en-US" smtClean="0"/>
              <a:pPr/>
              <a:t>12</a:t>
            </a:fld>
            <a:endParaRPr lang="zh-CN" altLang="en-US"/>
          </a:p>
        </p:txBody>
      </p:sp>
    </p:spTree>
    <p:extLst>
      <p:ext uri="{BB962C8B-B14F-4D97-AF65-F5344CB8AC3E}">
        <p14:creationId xmlns:p14="http://schemas.microsoft.com/office/powerpoint/2010/main" val="5644153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62265C-CFB5-4B78-A429-8BCFC2FD0A76}" type="slidenum">
              <a:rPr lang="zh-CN" altLang="en-US" smtClean="0"/>
              <a:pPr/>
              <a:t>13</a:t>
            </a:fld>
            <a:endParaRPr lang="zh-CN" altLang="en-US"/>
          </a:p>
        </p:txBody>
      </p:sp>
    </p:spTree>
    <p:extLst>
      <p:ext uri="{BB962C8B-B14F-4D97-AF65-F5344CB8AC3E}">
        <p14:creationId xmlns:p14="http://schemas.microsoft.com/office/powerpoint/2010/main" val="19097378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62265C-CFB5-4B78-A429-8BCFC2FD0A76}" type="slidenum">
              <a:rPr lang="zh-CN" altLang="en-US" smtClean="0"/>
              <a:pPr/>
              <a:t>14</a:t>
            </a:fld>
            <a:endParaRPr lang="zh-CN" altLang="en-US"/>
          </a:p>
        </p:txBody>
      </p:sp>
    </p:spTree>
    <p:extLst>
      <p:ext uri="{BB962C8B-B14F-4D97-AF65-F5344CB8AC3E}">
        <p14:creationId xmlns:p14="http://schemas.microsoft.com/office/powerpoint/2010/main" val="8707695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62265C-CFB5-4B78-A429-8BCFC2FD0A76}" type="slidenum">
              <a:rPr lang="zh-CN" altLang="en-US" smtClean="0"/>
              <a:pPr/>
              <a:t>15</a:t>
            </a:fld>
            <a:endParaRPr lang="zh-CN" altLang="en-US"/>
          </a:p>
        </p:txBody>
      </p:sp>
    </p:spTree>
    <p:extLst>
      <p:ext uri="{BB962C8B-B14F-4D97-AF65-F5344CB8AC3E}">
        <p14:creationId xmlns:p14="http://schemas.microsoft.com/office/powerpoint/2010/main" val="24778194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62265C-CFB5-4B78-A429-8BCFC2FD0A76}" type="slidenum">
              <a:rPr lang="zh-CN" altLang="en-US" smtClean="0"/>
              <a:pPr/>
              <a:t>16</a:t>
            </a:fld>
            <a:endParaRPr lang="zh-CN" altLang="en-US"/>
          </a:p>
        </p:txBody>
      </p:sp>
    </p:spTree>
    <p:extLst>
      <p:ext uri="{BB962C8B-B14F-4D97-AF65-F5344CB8AC3E}">
        <p14:creationId xmlns:p14="http://schemas.microsoft.com/office/powerpoint/2010/main" val="36521160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62265C-CFB5-4B78-A429-8BCFC2FD0A76}" type="slidenum">
              <a:rPr lang="zh-CN" altLang="en-US" smtClean="0"/>
              <a:pPr/>
              <a:t>17</a:t>
            </a:fld>
            <a:endParaRPr lang="zh-CN" altLang="en-US"/>
          </a:p>
        </p:txBody>
      </p:sp>
    </p:spTree>
    <p:extLst>
      <p:ext uri="{BB962C8B-B14F-4D97-AF65-F5344CB8AC3E}">
        <p14:creationId xmlns:p14="http://schemas.microsoft.com/office/powerpoint/2010/main" val="28387661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标题幻灯片">
    <p:bg>
      <p:bgPr>
        <a:solidFill>
          <a:srgbClr val="546F7A"/>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2" name="文本占位符 7"/>
          <p:cNvSpPr>
            <a:spLocks noGrp="1"/>
          </p:cNvSpPr>
          <p:nvPr>
            <p:ph type="body" sz="quarter" idx="10" hasCustomPrompt="1"/>
          </p:nvPr>
        </p:nvSpPr>
        <p:spPr>
          <a:xfrm>
            <a:off x="659004" y="258233"/>
            <a:ext cx="4868117" cy="529569"/>
          </a:xfrm>
          <a:prstGeom prst="rect">
            <a:avLst/>
          </a:prstGeom>
          <a:ln w="12700" cmpd="sng">
            <a:solidFill>
              <a:schemeClr val="tx1"/>
            </a:solidFill>
          </a:ln>
        </p:spPr>
        <p:txBody>
          <a:bodyPr vert="horz" anchor="ctr"/>
          <a:lstStyle>
            <a:lvl1pPr marL="0" indent="0" algn="l">
              <a:buNone/>
              <a:defRPr sz="2400" b="1">
                <a:latin typeface="Segoe UI Light" panose="020B0502040204020203" charset="0"/>
                <a:ea typeface="Segoe UI Light" panose="020B0502040204020203" charset="0"/>
                <a:cs typeface="Segoe UI Light" panose="020B0502040204020203" charset="0"/>
              </a:defRPr>
            </a:lvl1pPr>
          </a:lstStyle>
          <a:p>
            <a:pPr lvl="0"/>
            <a:r>
              <a:rPr kumimoji="1" lang="en-US" altLang="zh-CN" dirty="0"/>
              <a:t>CLICK</a:t>
            </a:r>
            <a:r>
              <a:rPr kumimoji="1" lang="zh-CN" altLang="en-US" dirty="0"/>
              <a:t> </a:t>
            </a:r>
            <a:r>
              <a:rPr kumimoji="1" lang="en-US" altLang="zh-CN" dirty="0"/>
              <a:t>HERE</a:t>
            </a:r>
            <a:r>
              <a:rPr kumimoji="1" lang="zh-CN" altLang="en-US" dirty="0"/>
              <a:t> </a:t>
            </a:r>
            <a:r>
              <a:rPr kumimoji="1" lang="en-US" altLang="zh-CN" dirty="0"/>
              <a:t>TO</a:t>
            </a:r>
            <a:r>
              <a:rPr kumimoji="1" lang="zh-CN" altLang="en-US" dirty="0"/>
              <a:t> </a:t>
            </a:r>
            <a:r>
              <a:rPr kumimoji="1" lang="en-US" altLang="zh-CN" dirty="0"/>
              <a:t>ADD</a:t>
            </a:r>
            <a:r>
              <a:rPr kumimoji="1" lang="zh-CN" altLang="en-US" dirty="0"/>
              <a:t> </a:t>
            </a:r>
            <a:r>
              <a:rPr kumimoji="1" lang="en-US" altLang="zh-CN" dirty="0"/>
              <a:t>YOUR</a:t>
            </a:r>
            <a:r>
              <a:rPr kumimoji="1" lang="zh-CN" altLang="en-US" dirty="0"/>
              <a:t> </a:t>
            </a:r>
            <a:r>
              <a:rPr kumimoji="1" lang="en-US" altLang="zh-CN" dirty="0"/>
              <a:t>TITLE</a:t>
            </a:r>
            <a:endParaRPr kumimoji="1" lang="zh-CN" altLang="en-US" dirty="0"/>
          </a:p>
        </p:txBody>
      </p:sp>
      <p:sp>
        <p:nvSpPr>
          <p:cNvPr id="3" name="文本占位符 7"/>
          <p:cNvSpPr>
            <a:spLocks noGrp="1"/>
          </p:cNvSpPr>
          <p:nvPr>
            <p:ph type="body" sz="quarter" idx="13" hasCustomPrompt="1"/>
          </p:nvPr>
        </p:nvSpPr>
        <p:spPr>
          <a:xfrm>
            <a:off x="11386592" y="171547"/>
            <a:ext cx="805408" cy="616255"/>
          </a:xfrm>
          <a:prstGeom prst="rect">
            <a:avLst/>
          </a:prstGeom>
          <a:solidFill>
            <a:schemeClr val="tx1"/>
          </a:solidFill>
        </p:spPr>
        <p:txBody>
          <a:bodyPr vert="horz" anchor="ctr"/>
          <a:lstStyle>
            <a:lvl1pPr marL="0" indent="0" algn="ctr">
              <a:buNone/>
              <a:defRPr sz="2400" b="1">
                <a:solidFill>
                  <a:srgbClr val="FFFFFF"/>
                </a:solidFill>
                <a:latin typeface="Segoe UI Light" panose="020B0502040204020203" charset="0"/>
                <a:ea typeface="Segoe UI Light" panose="020B0502040204020203" charset="0"/>
                <a:cs typeface="Segoe UI Light" panose="020B0502040204020203" charset="0"/>
              </a:defRPr>
            </a:lvl1pPr>
          </a:lstStyle>
          <a:p>
            <a:pPr lvl="0"/>
            <a:r>
              <a:rPr kumimoji="1" lang="en-US" altLang="zh-CN" dirty="0"/>
              <a:t>01</a:t>
            </a:r>
            <a:endParaRPr kumimoji="1" lang="zh-CN" altLang="en-US" dirty="0"/>
          </a:p>
        </p:txBody>
      </p:sp>
      <p:sp>
        <p:nvSpPr>
          <p:cNvPr id="4" name="图片占位符 8"/>
          <p:cNvSpPr>
            <a:spLocks noGrp="1"/>
          </p:cNvSpPr>
          <p:nvPr>
            <p:ph type="pic" sz="quarter" idx="14" hasCustomPrompt="1"/>
          </p:nvPr>
        </p:nvSpPr>
        <p:spPr>
          <a:xfrm>
            <a:off x="376768" y="5989475"/>
            <a:ext cx="1960033" cy="533400"/>
          </a:xfrm>
          <a:prstGeom prst="rect">
            <a:avLst/>
          </a:prstGeom>
        </p:spPr>
        <p:txBody>
          <a:bodyPr vert="horz" anchor="ctr"/>
          <a:lstStyle>
            <a:lvl1pPr marL="0" indent="0" algn="ctr">
              <a:buNone/>
              <a:defRPr sz="1600" b="1">
                <a:latin typeface="Segoe UI Light" panose="020B0502040204020203" charset="0"/>
                <a:ea typeface="Segoe UI Light" panose="020B0502040204020203" charset="0"/>
                <a:cs typeface="Segoe UI Light" panose="020B0502040204020203" charset="0"/>
              </a:defRPr>
            </a:lvl1pPr>
          </a:lstStyle>
          <a:p>
            <a:r>
              <a:rPr kumimoji="1" lang="en-US" altLang="zh-CN" sz="1600" b="1" dirty="0"/>
              <a:t>LOGO&amp;PIC</a:t>
            </a:r>
            <a:r>
              <a:rPr kumimoji="1" lang="zh-CN" altLang="en-US" sz="1600" b="1" dirty="0"/>
              <a:t> </a:t>
            </a:r>
            <a:r>
              <a:rPr kumimoji="1" lang="en-US" altLang="zh-CN" sz="1600" b="1" dirty="0"/>
              <a:t>HERE</a:t>
            </a:r>
            <a:endParaRPr kumimoji="1"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Visio___.vsdx"/><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0" y="6223000"/>
            <a:ext cx="12192000" cy="635000"/>
          </a:xfrm>
          <a:prstGeom prst="rect">
            <a:avLst/>
          </a:prstGeom>
          <a:solidFill>
            <a:srgbClr val="4456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60974" y="3291840"/>
            <a:ext cx="11381644" cy="830997"/>
          </a:xfrm>
          <a:prstGeom prst="rect">
            <a:avLst/>
          </a:prstGeom>
        </p:spPr>
        <p:txBody>
          <a:bodyPr wrap="square">
            <a:spAutoFit/>
          </a:bodyPr>
          <a:lstStyle/>
          <a:p>
            <a:pPr algn="ctr"/>
            <a:r>
              <a:rPr lang="zh-CN" altLang="en-US" sz="4800" dirty="0">
                <a:solidFill>
                  <a:schemeClr val="bg1"/>
                </a:solidFill>
              </a:rPr>
              <a:t>南京某高校校园外卖点餐系统</a:t>
            </a:r>
            <a:endParaRPr lang="en-US" altLang="zh-CN" sz="4800" b="1" dirty="0">
              <a:solidFill>
                <a:schemeClr val="bg1"/>
              </a:solidFill>
            </a:endParaRPr>
          </a:p>
        </p:txBody>
      </p:sp>
      <p:grpSp>
        <p:nvGrpSpPr>
          <p:cNvPr id="21" name="组合 20"/>
          <p:cNvGrpSpPr/>
          <p:nvPr/>
        </p:nvGrpSpPr>
        <p:grpSpPr>
          <a:xfrm>
            <a:off x="4769529" y="541051"/>
            <a:ext cx="2638414" cy="2624498"/>
            <a:chOff x="4769529" y="541051"/>
            <a:chExt cx="2638414" cy="2624498"/>
          </a:xfrm>
        </p:grpSpPr>
        <p:grpSp>
          <p:nvGrpSpPr>
            <p:cNvPr id="3" name="Group 74"/>
            <p:cNvGrpSpPr>
              <a:grpSpLocks noChangeAspect="1"/>
            </p:cNvGrpSpPr>
            <p:nvPr/>
          </p:nvGrpSpPr>
          <p:grpSpPr bwMode="auto">
            <a:xfrm>
              <a:off x="4769529" y="541051"/>
              <a:ext cx="2638414" cy="2624498"/>
              <a:chOff x="5429" y="2125"/>
              <a:chExt cx="569" cy="566"/>
            </a:xfrm>
            <a:solidFill>
              <a:schemeClr val="bg1"/>
            </a:solidFill>
          </p:grpSpPr>
          <p:sp>
            <p:nvSpPr>
              <p:cNvPr id="4" name="Freeform 75"/>
              <p:cNvSpPr/>
              <p:nvPr/>
            </p:nvSpPr>
            <p:spPr bwMode="auto">
              <a:xfrm>
                <a:off x="5639" y="2603"/>
                <a:ext cx="149" cy="22"/>
              </a:xfrm>
              <a:custGeom>
                <a:avLst/>
                <a:gdLst>
                  <a:gd name="T0" fmla="*/ 210 w 210"/>
                  <a:gd name="T1" fmla="*/ 16 h 32"/>
                  <a:gd name="T2" fmla="*/ 195 w 210"/>
                  <a:gd name="T3" fmla="*/ 0 h 32"/>
                  <a:gd name="T4" fmla="*/ 15 w 210"/>
                  <a:gd name="T5" fmla="*/ 0 h 32"/>
                  <a:gd name="T6" fmla="*/ 0 w 210"/>
                  <a:gd name="T7" fmla="*/ 16 h 32"/>
                  <a:gd name="T8" fmla="*/ 0 w 210"/>
                  <a:gd name="T9" fmla="*/ 16 h 32"/>
                  <a:gd name="T10" fmla="*/ 15 w 210"/>
                  <a:gd name="T11" fmla="*/ 32 h 32"/>
                  <a:gd name="T12" fmla="*/ 195 w 210"/>
                  <a:gd name="T13" fmla="*/ 32 h 32"/>
                  <a:gd name="T14" fmla="*/ 210 w 210"/>
                  <a:gd name="T15" fmla="*/ 16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0" h="32">
                    <a:moveTo>
                      <a:pt x="210" y="16"/>
                    </a:moveTo>
                    <a:cubicBezTo>
                      <a:pt x="210" y="7"/>
                      <a:pt x="203" y="0"/>
                      <a:pt x="195" y="0"/>
                    </a:cubicBezTo>
                    <a:cubicBezTo>
                      <a:pt x="15" y="0"/>
                      <a:pt x="15" y="0"/>
                      <a:pt x="15" y="0"/>
                    </a:cubicBezTo>
                    <a:cubicBezTo>
                      <a:pt x="7" y="0"/>
                      <a:pt x="0" y="7"/>
                      <a:pt x="0" y="16"/>
                    </a:cubicBezTo>
                    <a:cubicBezTo>
                      <a:pt x="0" y="16"/>
                      <a:pt x="0" y="16"/>
                      <a:pt x="0" y="16"/>
                    </a:cubicBezTo>
                    <a:cubicBezTo>
                      <a:pt x="0" y="24"/>
                      <a:pt x="7" y="32"/>
                      <a:pt x="15" y="32"/>
                    </a:cubicBezTo>
                    <a:cubicBezTo>
                      <a:pt x="195" y="32"/>
                      <a:pt x="195" y="32"/>
                      <a:pt x="195" y="32"/>
                    </a:cubicBezTo>
                    <a:cubicBezTo>
                      <a:pt x="203" y="32"/>
                      <a:pt x="210" y="24"/>
                      <a:pt x="21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Freeform 76"/>
              <p:cNvSpPr/>
              <p:nvPr/>
            </p:nvSpPr>
            <p:spPr bwMode="auto">
              <a:xfrm>
                <a:off x="5702" y="2125"/>
                <a:ext cx="23" cy="94"/>
              </a:xfrm>
              <a:custGeom>
                <a:avLst/>
                <a:gdLst>
                  <a:gd name="T0" fmla="*/ 16 w 32"/>
                  <a:gd name="T1" fmla="*/ 132 h 132"/>
                  <a:gd name="T2" fmla="*/ 32 w 32"/>
                  <a:gd name="T3" fmla="*/ 116 h 132"/>
                  <a:gd name="T4" fmla="*/ 32 w 32"/>
                  <a:gd name="T5" fmla="*/ 16 h 132"/>
                  <a:gd name="T6" fmla="*/ 16 w 32"/>
                  <a:gd name="T7" fmla="*/ 0 h 132"/>
                  <a:gd name="T8" fmla="*/ 16 w 32"/>
                  <a:gd name="T9" fmla="*/ 0 h 132"/>
                  <a:gd name="T10" fmla="*/ 0 w 32"/>
                  <a:gd name="T11" fmla="*/ 16 h 132"/>
                  <a:gd name="T12" fmla="*/ 0 w 32"/>
                  <a:gd name="T13" fmla="*/ 116 h 132"/>
                  <a:gd name="T14" fmla="*/ 16 w 32"/>
                  <a:gd name="T15" fmla="*/ 132 h 1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2">
                    <a:moveTo>
                      <a:pt x="16" y="132"/>
                    </a:moveTo>
                    <a:cubicBezTo>
                      <a:pt x="25" y="132"/>
                      <a:pt x="32" y="125"/>
                      <a:pt x="32" y="116"/>
                    </a:cubicBezTo>
                    <a:cubicBezTo>
                      <a:pt x="32" y="16"/>
                      <a:pt x="32" y="16"/>
                      <a:pt x="32" y="16"/>
                    </a:cubicBezTo>
                    <a:cubicBezTo>
                      <a:pt x="32" y="7"/>
                      <a:pt x="25" y="0"/>
                      <a:pt x="16" y="0"/>
                    </a:cubicBezTo>
                    <a:cubicBezTo>
                      <a:pt x="16" y="0"/>
                      <a:pt x="16" y="0"/>
                      <a:pt x="16" y="0"/>
                    </a:cubicBezTo>
                    <a:cubicBezTo>
                      <a:pt x="7" y="0"/>
                      <a:pt x="0" y="7"/>
                      <a:pt x="0" y="16"/>
                    </a:cubicBezTo>
                    <a:cubicBezTo>
                      <a:pt x="0" y="116"/>
                      <a:pt x="0" y="116"/>
                      <a:pt x="0" y="116"/>
                    </a:cubicBezTo>
                    <a:cubicBezTo>
                      <a:pt x="0" y="125"/>
                      <a:pt x="7" y="132"/>
                      <a:pt x="16" y="1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77"/>
              <p:cNvSpPr/>
              <p:nvPr/>
            </p:nvSpPr>
            <p:spPr bwMode="auto">
              <a:xfrm>
                <a:off x="5802" y="2160"/>
                <a:ext cx="61" cy="87"/>
              </a:xfrm>
              <a:custGeom>
                <a:avLst/>
                <a:gdLst>
                  <a:gd name="T0" fmla="*/ 10 w 86"/>
                  <a:gd name="T1" fmla="*/ 119 h 123"/>
                  <a:gd name="T2" fmla="*/ 32 w 86"/>
                  <a:gd name="T3" fmla="*/ 113 h 123"/>
                  <a:gd name="T4" fmla="*/ 82 w 86"/>
                  <a:gd name="T5" fmla="*/ 26 h 123"/>
                  <a:gd name="T6" fmla="*/ 76 w 86"/>
                  <a:gd name="T7" fmla="*/ 5 h 123"/>
                  <a:gd name="T8" fmla="*/ 76 w 86"/>
                  <a:gd name="T9" fmla="*/ 5 h 123"/>
                  <a:gd name="T10" fmla="*/ 55 w 86"/>
                  <a:gd name="T11" fmla="*/ 10 h 123"/>
                  <a:gd name="T12" fmla="*/ 5 w 86"/>
                  <a:gd name="T13" fmla="*/ 97 h 123"/>
                  <a:gd name="T14" fmla="*/ 10 w 86"/>
                  <a:gd name="T15" fmla="*/ 119 h 1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123">
                    <a:moveTo>
                      <a:pt x="10" y="119"/>
                    </a:moveTo>
                    <a:cubicBezTo>
                      <a:pt x="18" y="123"/>
                      <a:pt x="27" y="120"/>
                      <a:pt x="32" y="113"/>
                    </a:cubicBezTo>
                    <a:cubicBezTo>
                      <a:pt x="82" y="26"/>
                      <a:pt x="82" y="26"/>
                      <a:pt x="82" y="26"/>
                    </a:cubicBezTo>
                    <a:cubicBezTo>
                      <a:pt x="86" y="19"/>
                      <a:pt x="83" y="9"/>
                      <a:pt x="76" y="5"/>
                    </a:cubicBezTo>
                    <a:cubicBezTo>
                      <a:pt x="76" y="5"/>
                      <a:pt x="76" y="5"/>
                      <a:pt x="76" y="5"/>
                    </a:cubicBezTo>
                    <a:cubicBezTo>
                      <a:pt x="69" y="0"/>
                      <a:pt x="59" y="3"/>
                      <a:pt x="55" y="10"/>
                    </a:cubicBezTo>
                    <a:cubicBezTo>
                      <a:pt x="5" y="97"/>
                      <a:pt x="5" y="97"/>
                      <a:pt x="5" y="97"/>
                    </a:cubicBezTo>
                    <a:cubicBezTo>
                      <a:pt x="0" y="105"/>
                      <a:pt x="3" y="114"/>
                      <a:pt x="10"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78"/>
              <p:cNvSpPr/>
              <p:nvPr/>
            </p:nvSpPr>
            <p:spPr bwMode="auto">
              <a:xfrm>
                <a:off x="5876" y="2260"/>
                <a:ext cx="87" cy="62"/>
              </a:xfrm>
              <a:custGeom>
                <a:avLst/>
                <a:gdLst>
                  <a:gd name="T0" fmla="*/ 5 w 123"/>
                  <a:gd name="T1" fmla="*/ 76 h 86"/>
                  <a:gd name="T2" fmla="*/ 26 w 123"/>
                  <a:gd name="T3" fmla="*/ 82 h 86"/>
                  <a:gd name="T4" fmla="*/ 113 w 123"/>
                  <a:gd name="T5" fmla="*/ 31 h 86"/>
                  <a:gd name="T6" fmla="*/ 118 w 123"/>
                  <a:gd name="T7" fmla="*/ 10 h 86"/>
                  <a:gd name="T8" fmla="*/ 118 w 123"/>
                  <a:gd name="T9" fmla="*/ 10 h 86"/>
                  <a:gd name="T10" fmla="*/ 97 w 123"/>
                  <a:gd name="T11" fmla="*/ 4 h 86"/>
                  <a:gd name="T12" fmla="*/ 10 w 123"/>
                  <a:gd name="T13" fmla="*/ 55 h 86"/>
                  <a:gd name="T14" fmla="*/ 5 w 123"/>
                  <a:gd name="T15" fmla="*/ 76 h 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86">
                    <a:moveTo>
                      <a:pt x="5" y="76"/>
                    </a:moveTo>
                    <a:cubicBezTo>
                      <a:pt x="9" y="83"/>
                      <a:pt x="19" y="86"/>
                      <a:pt x="26" y="82"/>
                    </a:cubicBezTo>
                    <a:cubicBezTo>
                      <a:pt x="113" y="31"/>
                      <a:pt x="113" y="31"/>
                      <a:pt x="113" y="31"/>
                    </a:cubicBezTo>
                    <a:cubicBezTo>
                      <a:pt x="120" y="27"/>
                      <a:pt x="123" y="18"/>
                      <a:pt x="118" y="10"/>
                    </a:cubicBezTo>
                    <a:cubicBezTo>
                      <a:pt x="118" y="10"/>
                      <a:pt x="118" y="10"/>
                      <a:pt x="118" y="10"/>
                    </a:cubicBezTo>
                    <a:cubicBezTo>
                      <a:pt x="114" y="3"/>
                      <a:pt x="105" y="0"/>
                      <a:pt x="97" y="4"/>
                    </a:cubicBezTo>
                    <a:cubicBezTo>
                      <a:pt x="10" y="55"/>
                      <a:pt x="10" y="55"/>
                      <a:pt x="10" y="55"/>
                    </a:cubicBezTo>
                    <a:cubicBezTo>
                      <a:pt x="3" y="59"/>
                      <a:pt x="0" y="68"/>
                      <a:pt x="5"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79"/>
              <p:cNvSpPr/>
              <p:nvPr/>
            </p:nvSpPr>
            <p:spPr bwMode="auto">
              <a:xfrm>
                <a:off x="5905" y="2399"/>
                <a:ext cx="93" cy="22"/>
              </a:xfrm>
              <a:custGeom>
                <a:avLst/>
                <a:gdLst>
                  <a:gd name="T0" fmla="*/ 0 w 131"/>
                  <a:gd name="T1" fmla="*/ 15 h 31"/>
                  <a:gd name="T2" fmla="*/ 15 w 131"/>
                  <a:gd name="T3" fmla="*/ 31 h 31"/>
                  <a:gd name="T4" fmla="*/ 115 w 131"/>
                  <a:gd name="T5" fmla="*/ 31 h 31"/>
                  <a:gd name="T6" fmla="*/ 131 w 131"/>
                  <a:gd name="T7" fmla="*/ 15 h 31"/>
                  <a:gd name="T8" fmla="*/ 131 w 131"/>
                  <a:gd name="T9" fmla="*/ 15 h 31"/>
                  <a:gd name="T10" fmla="*/ 115 w 131"/>
                  <a:gd name="T11" fmla="*/ 0 h 31"/>
                  <a:gd name="T12" fmla="*/ 15 w 131"/>
                  <a:gd name="T13" fmla="*/ 0 h 31"/>
                  <a:gd name="T14" fmla="*/ 0 w 131"/>
                  <a:gd name="T15" fmla="*/ 1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1" h="31">
                    <a:moveTo>
                      <a:pt x="0" y="15"/>
                    </a:moveTo>
                    <a:cubicBezTo>
                      <a:pt x="0" y="24"/>
                      <a:pt x="7" y="31"/>
                      <a:pt x="15" y="31"/>
                    </a:cubicBezTo>
                    <a:cubicBezTo>
                      <a:pt x="115" y="31"/>
                      <a:pt x="115" y="31"/>
                      <a:pt x="115" y="31"/>
                    </a:cubicBezTo>
                    <a:cubicBezTo>
                      <a:pt x="124" y="31"/>
                      <a:pt x="131" y="24"/>
                      <a:pt x="131" y="15"/>
                    </a:cubicBezTo>
                    <a:cubicBezTo>
                      <a:pt x="131" y="15"/>
                      <a:pt x="131" y="15"/>
                      <a:pt x="131" y="15"/>
                    </a:cubicBezTo>
                    <a:cubicBezTo>
                      <a:pt x="131" y="7"/>
                      <a:pt x="124" y="0"/>
                      <a:pt x="115" y="0"/>
                    </a:cubicBezTo>
                    <a:cubicBezTo>
                      <a:pt x="15" y="0"/>
                      <a:pt x="15" y="0"/>
                      <a:pt x="15" y="0"/>
                    </a:cubicBezTo>
                    <a:cubicBezTo>
                      <a:pt x="7" y="0"/>
                      <a:pt x="0" y="7"/>
                      <a:pt x="0"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80"/>
              <p:cNvSpPr/>
              <p:nvPr/>
            </p:nvSpPr>
            <p:spPr bwMode="auto">
              <a:xfrm>
                <a:off x="5564" y="2160"/>
                <a:ext cx="61" cy="87"/>
              </a:xfrm>
              <a:custGeom>
                <a:avLst/>
                <a:gdLst>
                  <a:gd name="T0" fmla="*/ 76 w 86"/>
                  <a:gd name="T1" fmla="*/ 119 h 123"/>
                  <a:gd name="T2" fmla="*/ 81 w 86"/>
                  <a:gd name="T3" fmla="*/ 97 h 123"/>
                  <a:gd name="T4" fmla="*/ 31 w 86"/>
                  <a:gd name="T5" fmla="*/ 10 h 123"/>
                  <a:gd name="T6" fmla="*/ 10 w 86"/>
                  <a:gd name="T7" fmla="*/ 5 h 123"/>
                  <a:gd name="T8" fmla="*/ 10 w 86"/>
                  <a:gd name="T9" fmla="*/ 5 h 123"/>
                  <a:gd name="T10" fmla="*/ 4 w 86"/>
                  <a:gd name="T11" fmla="*/ 26 h 123"/>
                  <a:gd name="T12" fmla="*/ 54 w 86"/>
                  <a:gd name="T13" fmla="*/ 113 h 123"/>
                  <a:gd name="T14" fmla="*/ 76 w 86"/>
                  <a:gd name="T15" fmla="*/ 119 h 1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123">
                    <a:moveTo>
                      <a:pt x="76" y="119"/>
                    </a:moveTo>
                    <a:cubicBezTo>
                      <a:pt x="83" y="114"/>
                      <a:pt x="86" y="105"/>
                      <a:pt x="81" y="97"/>
                    </a:cubicBezTo>
                    <a:cubicBezTo>
                      <a:pt x="31" y="10"/>
                      <a:pt x="31" y="10"/>
                      <a:pt x="31" y="10"/>
                    </a:cubicBezTo>
                    <a:cubicBezTo>
                      <a:pt x="27" y="3"/>
                      <a:pt x="17" y="0"/>
                      <a:pt x="10" y="5"/>
                    </a:cubicBezTo>
                    <a:cubicBezTo>
                      <a:pt x="10" y="5"/>
                      <a:pt x="10" y="5"/>
                      <a:pt x="10" y="5"/>
                    </a:cubicBezTo>
                    <a:cubicBezTo>
                      <a:pt x="3" y="9"/>
                      <a:pt x="0" y="19"/>
                      <a:pt x="4" y="26"/>
                    </a:cubicBezTo>
                    <a:cubicBezTo>
                      <a:pt x="54" y="113"/>
                      <a:pt x="54" y="113"/>
                      <a:pt x="54" y="113"/>
                    </a:cubicBezTo>
                    <a:cubicBezTo>
                      <a:pt x="59" y="120"/>
                      <a:pt x="68" y="123"/>
                      <a:pt x="76"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81"/>
              <p:cNvSpPr/>
              <p:nvPr/>
            </p:nvSpPr>
            <p:spPr bwMode="auto">
              <a:xfrm>
                <a:off x="5464" y="2260"/>
                <a:ext cx="87" cy="62"/>
              </a:xfrm>
              <a:custGeom>
                <a:avLst/>
                <a:gdLst>
                  <a:gd name="T0" fmla="*/ 118 w 123"/>
                  <a:gd name="T1" fmla="*/ 76 h 86"/>
                  <a:gd name="T2" fmla="*/ 113 w 123"/>
                  <a:gd name="T3" fmla="*/ 55 h 86"/>
                  <a:gd name="T4" fmla="*/ 26 w 123"/>
                  <a:gd name="T5" fmla="*/ 4 h 86"/>
                  <a:gd name="T6" fmla="*/ 5 w 123"/>
                  <a:gd name="T7" fmla="*/ 10 h 86"/>
                  <a:gd name="T8" fmla="*/ 5 w 123"/>
                  <a:gd name="T9" fmla="*/ 10 h 86"/>
                  <a:gd name="T10" fmla="*/ 10 w 123"/>
                  <a:gd name="T11" fmla="*/ 31 h 86"/>
                  <a:gd name="T12" fmla="*/ 97 w 123"/>
                  <a:gd name="T13" fmla="*/ 82 h 86"/>
                  <a:gd name="T14" fmla="*/ 118 w 123"/>
                  <a:gd name="T15" fmla="*/ 76 h 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86">
                    <a:moveTo>
                      <a:pt x="118" y="76"/>
                    </a:moveTo>
                    <a:cubicBezTo>
                      <a:pt x="123" y="68"/>
                      <a:pt x="120" y="59"/>
                      <a:pt x="113" y="55"/>
                    </a:cubicBezTo>
                    <a:cubicBezTo>
                      <a:pt x="26" y="4"/>
                      <a:pt x="26" y="4"/>
                      <a:pt x="26" y="4"/>
                    </a:cubicBezTo>
                    <a:cubicBezTo>
                      <a:pt x="18" y="0"/>
                      <a:pt x="9" y="3"/>
                      <a:pt x="5" y="10"/>
                    </a:cubicBezTo>
                    <a:cubicBezTo>
                      <a:pt x="5" y="10"/>
                      <a:pt x="5" y="10"/>
                      <a:pt x="5" y="10"/>
                    </a:cubicBezTo>
                    <a:cubicBezTo>
                      <a:pt x="0" y="18"/>
                      <a:pt x="3" y="27"/>
                      <a:pt x="10" y="31"/>
                    </a:cubicBezTo>
                    <a:cubicBezTo>
                      <a:pt x="97" y="82"/>
                      <a:pt x="97" y="82"/>
                      <a:pt x="97" y="82"/>
                    </a:cubicBezTo>
                    <a:cubicBezTo>
                      <a:pt x="105" y="86"/>
                      <a:pt x="114" y="83"/>
                      <a:pt x="118"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82"/>
              <p:cNvSpPr/>
              <p:nvPr/>
            </p:nvSpPr>
            <p:spPr bwMode="auto">
              <a:xfrm>
                <a:off x="5429" y="2399"/>
                <a:ext cx="93" cy="22"/>
              </a:xfrm>
              <a:custGeom>
                <a:avLst/>
                <a:gdLst>
                  <a:gd name="T0" fmla="*/ 131 w 131"/>
                  <a:gd name="T1" fmla="*/ 15 h 31"/>
                  <a:gd name="T2" fmla="*/ 116 w 131"/>
                  <a:gd name="T3" fmla="*/ 0 h 31"/>
                  <a:gd name="T4" fmla="*/ 16 w 131"/>
                  <a:gd name="T5" fmla="*/ 0 h 31"/>
                  <a:gd name="T6" fmla="*/ 0 w 131"/>
                  <a:gd name="T7" fmla="*/ 15 h 31"/>
                  <a:gd name="T8" fmla="*/ 0 w 131"/>
                  <a:gd name="T9" fmla="*/ 15 h 31"/>
                  <a:gd name="T10" fmla="*/ 16 w 131"/>
                  <a:gd name="T11" fmla="*/ 31 h 31"/>
                  <a:gd name="T12" fmla="*/ 116 w 131"/>
                  <a:gd name="T13" fmla="*/ 31 h 31"/>
                  <a:gd name="T14" fmla="*/ 131 w 131"/>
                  <a:gd name="T15" fmla="*/ 1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1" h="31">
                    <a:moveTo>
                      <a:pt x="131" y="15"/>
                    </a:moveTo>
                    <a:cubicBezTo>
                      <a:pt x="131" y="7"/>
                      <a:pt x="124" y="0"/>
                      <a:pt x="116" y="0"/>
                    </a:cubicBezTo>
                    <a:cubicBezTo>
                      <a:pt x="16" y="0"/>
                      <a:pt x="16" y="0"/>
                      <a:pt x="16" y="0"/>
                    </a:cubicBezTo>
                    <a:cubicBezTo>
                      <a:pt x="7" y="0"/>
                      <a:pt x="0" y="7"/>
                      <a:pt x="0" y="15"/>
                    </a:cubicBezTo>
                    <a:cubicBezTo>
                      <a:pt x="0" y="15"/>
                      <a:pt x="0" y="15"/>
                      <a:pt x="0" y="15"/>
                    </a:cubicBezTo>
                    <a:cubicBezTo>
                      <a:pt x="0" y="24"/>
                      <a:pt x="7" y="31"/>
                      <a:pt x="16" y="31"/>
                    </a:cubicBezTo>
                    <a:cubicBezTo>
                      <a:pt x="116" y="31"/>
                      <a:pt x="116" y="31"/>
                      <a:pt x="116" y="31"/>
                    </a:cubicBezTo>
                    <a:cubicBezTo>
                      <a:pt x="124" y="31"/>
                      <a:pt x="131" y="24"/>
                      <a:pt x="13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83"/>
              <p:cNvSpPr/>
              <p:nvPr/>
            </p:nvSpPr>
            <p:spPr bwMode="auto">
              <a:xfrm>
                <a:off x="5639" y="2633"/>
                <a:ext cx="149" cy="22"/>
              </a:xfrm>
              <a:custGeom>
                <a:avLst/>
                <a:gdLst>
                  <a:gd name="T0" fmla="*/ 210 w 210"/>
                  <a:gd name="T1" fmla="*/ 16 h 31"/>
                  <a:gd name="T2" fmla="*/ 195 w 210"/>
                  <a:gd name="T3" fmla="*/ 0 h 31"/>
                  <a:gd name="T4" fmla="*/ 15 w 210"/>
                  <a:gd name="T5" fmla="*/ 0 h 31"/>
                  <a:gd name="T6" fmla="*/ 0 w 210"/>
                  <a:gd name="T7" fmla="*/ 16 h 31"/>
                  <a:gd name="T8" fmla="*/ 0 w 210"/>
                  <a:gd name="T9" fmla="*/ 16 h 31"/>
                  <a:gd name="T10" fmla="*/ 15 w 210"/>
                  <a:gd name="T11" fmla="*/ 31 h 31"/>
                  <a:gd name="T12" fmla="*/ 195 w 210"/>
                  <a:gd name="T13" fmla="*/ 31 h 31"/>
                  <a:gd name="T14" fmla="*/ 210 w 210"/>
                  <a:gd name="T15" fmla="*/ 16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0" h="31">
                    <a:moveTo>
                      <a:pt x="210" y="16"/>
                    </a:moveTo>
                    <a:cubicBezTo>
                      <a:pt x="210" y="7"/>
                      <a:pt x="203" y="0"/>
                      <a:pt x="195" y="0"/>
                    </a:cubicBezTo>
                    <a:cubicBezTo>
                      <a:pt x="15" y="0"/>
                      <a:pt x="15" y="0"/>
                      <a:pt x="15" y="0"/>
                    </a:cubicBezTo>
                    <a:cubicBezTo>
                      <a:pt x="7" y="0"/>
                      <a:pt x="0" y="7"/>
                      <a:pt x="0" y="16"/>
                    </a:cubicBezTo>
                    <a:cubicBezTo>
                      <a:pt x="0" y="16"/>
                      <a:pt x="0" y="16"/>
                      <a:pt x="0" y="16"/>
                    </a:cubicBezTo>
                    <a:cubicBezTo>
                      <a:pt x="0" y="24"/>
                      <a:pt x="7" y="31"/>
                      <a:pt x="15" y="31"/>
                    </a:cubicBezTo>
                    <a:cubicBezTo>
                      <a:pt x="195" y="31"/>
                      <a:pt x="195" y="31"/>
                      <a:pt x="195" y="31"/>
                    </a:cubicBezTo>
                    <a:cubicBezTo>
                      <a:pt x="203" y="31"/>
                      <a:pt x="210" y="24"/>
                      <a:pt x="21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84"/>
              <p:cNvSpPr/>
              <p:nvPr/>
            </p:nvSpPr>
            <p:spPr bwMode="auto">
              <a:xfrm>
                <a:off x="5676" y="2664"/>
                <a:ext cx="75" cy="27"/>
              </a:xfrm>
              <a:custGeom>
                <a:avLst/>
                <a:gdLst>
                  <a:gd name="T0" fmla="*/ 0 w 106"/>
                  <a:gd name="T1" fmla="*/ 0 h 38"/>
                  <a:gd name="T2" fmla="*/ 53 w 106"/>
                  <a:gd name="T3" fmla="*/ 38 h 38"/>
                  <a:gd name="T4" fmla="*/ 106 w 106"/>
                  <a:gd name="T5" fmla="*/ 0 h 38"/>
                  <a:gd name="T6" fmla="*/ 0 w 106"/>
                  <a:gd name="T7" fmla="*/ 0 h 38"/>
                </a:gdLst>
                <a:ahLst/>
                <a:cxnLst>
                  <a:cxn ang="0">
                    <a:pos x="T0" y="T1"/>
                  </a:cxn>
                  <a:cxn ang="0">
                    <a:pos x="T2" y="T3"/>
                  </a:cxn>
                  <a:cxn ang="0">
                    <a:pos x="T4" y="T5"/>
                  </a:cxn>
                  <a:cxn ang="0">
                    <a:pos x="T6" y="T7"/>
                  </a:cxn>
                </a:cxnLst>
                <a:rect l="0" t="0" r="r" b="b"/>
                <a:pathLst>
                  <a:path w="106" h="38">
                    <a:moveTo>
                      <a:pt x="0" y="0"/>
                    </a:moveTo>
                    <a:cubicBezTo>
                      <a:pt x="8" y="22"/>
                      <a:pt x="28" y="38"/>
                      <a:pt x="53" y="38"/>
                    </a:cubicBezTo>
                    <a:cubicBezTo>
                      <a:pt x="78" y="38"/>
                      <a:pt x="98" y="22"/>
                      <a:pt x="106"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85"/>
              <p:cNvSpPr>
                <a:spLocks noEditPoints="1"/>
              </p:cNvSpPr>
              <p:nvPr/>
            </p:nvSpPr>
            <p:spPr bwMode="auto">
              <a:xfrm>
                <a:off x="5558" y="2254"/>
                <a:ext cx="312" cy="331"/>
              </a:xfrm>
              <a:custGeom>
                <a:avLst/>
                <a:gdLst>
                  <a:gd name="T0" fmla="*/ 219 w 438"/>
                  <a:gd name="T1" fmla="*/ 0 h 465"/>
                  <a:gd name="T2" fmla="*/ 0 w 438"/>
                  <a:gd name="T3" fmla="*/ 219 h 465"/>
                  <a:gd name="T4" fmla="*/ 72 w 438"/>
                  <a:gd name="T5" fmla="*/ 381 h 465"/>
                  <a:gd name="T6" fmla="*/ 82 w 438"/>
                  <a:gd name="T7" fmla="*/ 390 h 465"/>
                  <a:gd name="T8" fmla="*/ 114 w 438"/>
                  <a:gd name="T9" fmla="*/ 465 h 465"/>
                  <a:gd name="T10" fmla="*/ 324 w 438"/>
                  <a:gd name="T11" fmla="*/ 465 h 465"/>
                  <a:gd name="T12" fmla="*/ 356 w 438"/>
                  <a:gd name="T13" fmla="*/ 390 h 465"/>
                  <a:gd name="T14" fmla="*/ 366 w 438"/>
                  <a:gd name="T15" fmla="*/ 381 h 465"/>
                  <a:gd name="T16" fmla="*/ 438 w 438"/>
                  <a:gd name="T17" fmla="*/ 219 h 465"/>
                  <a:gd name="T18" fmla="*/ 219 w 438"/>
                  <a:gd name="T19" fmla="*/ 0 h 465"/>
                  <a:gd name="T20" fmla="*/ 234 w 438"/>
                  <a:gd name="T21" fmla="*/ 323 h 465"/>
                  <a:gd name="T22" fmla="*/ 234 w 438"/>
                  <a:gd name="T23" fmla="*/ 342 h 465"/>
                  <a:gd name="T24" fmla="*/ 230 w 438"/>
                  <a:gd name="T25" fmla="*/ 353 h 465"/>
                  <a:gd name="T26" fmla="*/ 219 w 438"/>
                  <a:gd name="T27" fmla="*/ 357 h 465"/>
                  <a:gd name="T28" fmla="*/ 216 w 438"/>
                  <a:gd name="T29" fmla="*/ 357 h 465"/>
                  <a:gd name="T30" fmla="*/ 205 w 438"/>
                  <a:gd name="T31" fmla="*/ 353 h 465"/>
                  <a:gd name="T32" fmla="*/ 201 w 438"/>
                  <a:gd name="T33" fmla="*/ 342 h 465"/>
                  <a:gd name="T34" fmla="*/ 201 w 438"/>
                  <a:gd name="T35" fmla="*/ 325 h 465"/>
                  <a:gd name="T36" fmla="*/ 144 w 438"/>
                  <a:gd name="T37" fmla="*/ 311 h 465"/>
                  <a:gd name="T38" fmla="*/ 154 w 438"/>
                  <a:gd name="T39" fmla="*/ 271 h 465"/>
                  <a:gd name="T40" fmla="*/ 210 w 438"/>
                  <a:gd name="T41" fmla="*/ 286 h 465"/>
                  <a:gd name="T42" fmla="*/ 242 w 438"/>
                  <a:gd name="T43" fmla="*/ 265 h 465"/>
                  <a:gd name="T44" fmla="*/ 206 w 438"/>
                  <a:gd name="T45" fmla="*/ 235 h 465"/>
                  <a:gd name="T46" fmla="*/ 146 w 438"/>
                  <a:gd name="T47" fmla="*/ 173 h 465"/>
                  <a:gd name="T48" fmla="*/ 203 w 438"/>
                  <a:gd name="T49" fmla="*/ 113 h 465"/>
                  <a:gd name="T50" fmla="*/ 203 w 438"/>
                  <a:gd name="T51" fmla="*/ 96 h 465"/>
                  <a:gd name="T52" fmla="*/ 207 w 438"/>
                  <a:gd name="T53" fmla="*/ 85 h 465"/>
                  <a:gd name="T54" fmla="*/ 218 w 438"/>
                  <a:gd name="T55" fmla="*/ 81 h 465"/>
                  <a:gd name="T56" fmla="*/ 221 w 438"/>
                  <a:gd name="T57" fmla="*/ 81 h 465"/>
                  <a:gd name="T58" fmla="*/ 232 w 438"/>
                  <a:gd name="T59" fmla="*/ 85 h 465"/>
                  <a:gd name="T60" fmla="*/ 236 w 438"/>
                  <a:gd name="T61" fmla="*/ 96 h 465"/>
                  <a:gd name="T62" fmla="*/ 236 w 438"/>
                  <a:gd name="T63" fmla="*/ 111 h 465"/>
                  <a:gd name="T64" fmla="*/ 285 w 438"/>
                  <a:gd name="T65" fmla="*/ 122 h 465"/>
                  <a:gd name="T66" fmla="*/ 275 w 438"/>
                  <a:gd name="T67" fmla="*/ 160 h 465"/>
                  <a:gd name="T68" fmla="*/ 226 w 438"/>
                  <a:gd name="T69" fmla="*/ 149 h 465"/>
                  <a:gd name="T70" fmla="*/ 197 w 438"/>
                  <a:gd name="T71" fmla="*/ 168 h 465"/>
                  <a:gd name="T72" fmla="*/ 238 w 438"/>
                  <a:gd name="T73" fmla="*/ 197 h 465"/>
                  <a:gd name="T74" fmla="*/ 294 w 438"/>
                  <a:gd name="T75" fmla="*/ 260 h 465"/>
                  <a:gd name="T76" fmla="*/ 234 w 438"/>
                  <a:gd name="T77" fmla="*/ 323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38" h="465">
                    <a:moveTo>
                      <a:pt x="219" y="0"/>
                    </a:moveTo>
                    <a:cubicBezTo>
                      <a:pt x="98" y="0"/>
                      <a:pt x="0" y="98"/>
                      <a:pt x="0" y="219"/>
                    </a:cubicBezTo>
                    <a:cubicBezTo>
                      <a:pt x="0" y="283"/>
                      <a:pt x="28" y="341"/>
                      <a:pt x="72" y="381"/>
                    </a:cubicBezTo>
                    <a:cubicBezTo>
                      <a:pt x="72" y="382"/>
                      <a:pt x="78" y="387"/>
                      <a:pt x="82" y="390"/>
                    </a:cubicBezTo>
                    <a:cubicBezTo>
                      <a:pt x="102" y="408"/>
                      <a:pt x="114" y="436"/>
                      <a:pt x="114" y="465"/>
                    </a:cubicBezTo>
                    <a:cubicBezTo>
                      <a:pt x="324" y="465"/>
                      <a:pt x="324" y="465"/>
                      <a:pt x="324" y="465"/>
                    </a:cubicBezTo>
                    <a:cubicBezTo>
                      <a:pt x="324" y="436"/>
                      <a:pt x="336" y="408"/>
                      <a:pt x="356" y="390"/>
                    </a:cubicBezTo>
                    <a:cubicBezTo>
                      <a:pt x="360" y="387"/>
                      <a:pt x="366" y="382"/>
                      <a:pt x="366" y="381"/>
                    </a:cubicBezTo>
                    <a:cubicBezTo>
                      <a:pt x="410" y="341"/>
                      <a:pt x="438" y="283"/>
                      <a:pt x="438" y="219"/>
                    </a:cubicBezTo>
                    <a:cubicBezTo>
                      <a:pt x="438" y="98"/>
                      <a:pt x="340" y="0"/>
                      <a:pt x="219" y="0"/>
                    </a:cubicBezTo>
                    <a:close/>
                    <a:moveTo>
                      <a:pt x="234" y="323"/>
                    </a:moveTo>
                    <a:cubicBezTo>
                      <a:pt x="234" y="342"/>
                      <a:pt x="234" y="342"/>
                      <a:pt x="234" y="342"/>
                    </a:cubicBezTo>
                    <a:cubicBezTo>
                      <a:pt x="234" y="346"/>
                      <a:pt x="233" y="350"/>
                      <a:pt x="230" y="353"/>
                    </a:cubicBezTo>
                    <a:cubicBezTo>
                      <a:pt x="227" y="356"/>
                      <a:pt x="223" y="357"/>
                      <a:pt x="219" y="357"/>
                    </a:cubicBezTo>
                    <a:cubicBezTo>
                      <a:pt x="216" y="357"/>
                      <a:pt x="216" y="357"/>
                      <a:pt x="216" y="357"/>
                    </a:cubicBezTo>
                    <a:cubicBezTo>
                      <a:pt x="212" y="357"/>
                      <a:pt x="208" y="356"/>
                      <a:pt x="205" y="353"/>
                    </a:cubicBezTo>
                    <a:cubicBezTo>
                      <a:pt x="203" y="350"/>
                      <a:pt x="201" y="346"/>
                      <a:pt x="201" y="342"/>
                    </a:cubicBezTo>
                    <a:cubicBezTo>
                      <a:pt x="201" y="325"/>
                      <a:pt x="201" y="325"/>
                      <a:pt x="201" y="325"/>
                    </a:cubicBezTo>
                    <a:cubicBezTo>
                      <a:pt x="178" y="324"/>
                      <a:pt x="156" y="318"/>
                      <a:pt x="144" y="311"/>
                    </a:cubicBezTo>
                    <a:cubicBezTo>
                      <a:pt x="154" y="271"/>
                      <a:pt x="154" y="271"/>
                      <a:pt x="154" y="271"/>
                    </a:cubicBezTo>
                    <a:cubicBezTo>
                      <a:pt x="168" y="279"/>
                      <a:pt x="188" y="286"/>
                      <a:pt x="210" y="286"/>
                    </a:cubicBezTo>
                    <a:cubicBezTo>
                      <a:pt x="229" y="286"/>
                      <a:pt x="242" y="278"/>
                      <a:pt x="242" y="265"/>
                    </a:cubicBezTo>
                    <a:cubicBezTo>
                      <a:pt x="242" y="252"/>
                      <a:pt x="232" y="244"/>
                      <a:pt x="206" y="235"/>
                    </a:cubicBezTo>
                    <a:cubicBezTo>
                      <a:pt x="170" y="223"/>
                      <a:pt x="146" y="206"/>
                      <a:pt x="146" y="173"/>
                    </a:cubicBezTo>
                    <a:cubicBezTo>
                      <a:pt x="146" y="144"/>
                      <a:pt x="167" y="120"/>
                      <a:pt x="203" y="113"/>
                    </a:cubicBezTo>
                    <a:cubicBezTo>
                      <a:pt x="203" y="96"/>
                      <a:pt x="203" y="96"/>
                      <a:pt x="203" y="96"/>
                    </a:cubicBezTo>
                    <a:cubicBezTo>
                      <a:pt x="203" y="92"/>
                      <a:pt x="204" y="88"/>
                      <a:pt x="207" y="85"/>
                    </a:cubicBezTo>
                    <a:cubicBezTo>
                      <a:pt x="210" y="83"/>
                      <a:pt x="214" y="81"/>
                      <a:pt x="218" y="81"/>
                    </a:cubicBezTo>
                    <a:cubicBezTo>
                      <a:pt x="221" y="81"/>
                      <a:pt x="221" y="81"/>
                      <a:pt x="221" y="81"/>
                    </a:cubicBezTo>
                    <a:cubicBezTo>
                      <a:pt x="225" y="81"/>
                      <a:pt x="229" y="83"/>
                      <a:pt x="232" y="85"/>
                    </a:cubicBezTo>
                    <a:cubicBezTo>
                      <a:pt x="234" y="88"/>
                      <a:pt x="236" y="92"/>
                      <a:pt x="236" y="96"/>
                    </a:cubicBezTo>
                    <a:cubicBezTo>
                      <a:pt x="236" y="111"/>
                      <a:pt x="236" y="111"/>
                      <a:pt x="236" y="111"/>
                    </a:cubicBezTo>
                    <a:cubicBezTo>
                      <a:pt x="259" y="112"/>
                      <a:pt x="274" y="117"/>
                      <a:pt x="285" y="122"/>
                    </a:cubicBezTo>
                    <a:cubicBezTo>
                      <a:pt x="275" y="160"/>
                      <a:pt x="275" y="160"/>
                      <a:pt x="275" y="160"/>
                    </a:cubicBezTo>
                    <a:cubicBezTo>
                      <a:pt x="266" y="157"/>
                      <a:pt x="251" y="149"/>
                      <a:pt x="226" y="149"/>
                    </a:cubicBezTo>
                    <a:cubicBezTo>
                      <a:pt x="204" y="149"/>
                      <a:pt x="197" y="158"/>
                      <a:pt x="197" y="168"/>
                    </a:cubicBezTo>
                    <a:cubicBezTo>
                      <a:pt x="197" y="179"/>
                      <a:pt x="209" y="186"/>
                      <a:pt x="238" y="197"/>
                    </a:cubicBezTo>
                    <a:cubicBezTo>
                      <a:pt x="278" y="211"/>
                      <a:pt x="294" y="230"/>
                      <a:pt x="294" y="260"/>
                    </a:cubicBezTo>
                    <a:cubicBezTo>
                      <a:pt x="294" y="290"/>
                      <a:pt x="273" y="316"/>
                      <a:pt x="234" y="3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 name="椭圆 1"/>
            <p:cNvSpPr/>
            <p:nvPr/>
          </p:nvSpPr>
          <p:spPr>
            <a:xfrm>
              <a:off x="5709623" y="1310780"/>
              <a:ext cx="758223" cy="107141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1F5F8"/>
        </a:solidFill>
        <a:effectLst/>
      </p:bgPr>
    </p:bg>
    <p:spTree>
      <p:nvGrpSpPr>
        <p:cNvPr id="1" name=""/>
        <p:cNvGrpSpPr/>
        <p:nvPr/>
      </p:nvGrpSpPr>
      <p:grpSpPr>
        <a:xfrm>
          <a:off x="0" y="0"/>
          <a:ext cx="0" cy="0"/>
          <a:chOff x="0" y="0"/>
          <a:chExt cx="0" cy="0"/>
        </a:xfrm>
      </p:grpSpPr>
      <p:sp>
        <p:nvSpPr>
          <p:cNvPr id="2" name="矩形 1"/>
          <p:cNvSpPr/>
          <p:nvPr/>
        </p:nvSpPr>
        <p:spPr>
          <a:xfrm>
            <a:off x="0" y="0"/>
            <a:ext cx="12192000" cy="601133"/>
          </a:xfrm>
          <a:prstGeom prst="rect">
            <a:avLst/>
          </a:prstGeom>
          <a:solidFill>
            <a:srgbClr val="546F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 name="文本框 2"/>
          <p:cNvSpPr txBox="1"/>
          <p:nvPr/>
        </p:nvSpPr>
        <p:spPr>
          <a:xfrm>
            <a:off x="814704" y="17780"/>
            <a:ext cx="5095451" cy="707886"/>
          </a:xfrm>
          <a:prstGeom prst="rect">
            <a:avLst/>
          </a:prstGeom>
          <a:noFill/>
        </p:spPr>
        <p:txBody>
          <a:bodyPr wrap="square" rtlCol="0">
            <a:spAutoFit/>
          </a:bodyPr>
          <a:lstStyle/>
          <a:p>
            <a:pPr lvl="0">
              <a:defRPr/>
            </a:pPr>
            <a:r>
              <a:rPr lang="zh-CN" altLang="en-US" sz="4000" kern="0" dirty="0">
                <a:solidFill>
                  <a:schemeClr val="bg1"/>
                </a:solidFill>
                <a:latin typeface="+mj-ea"/>
                <a:ea typeface="+mj-ea"/>
              </a:rPr>
              <a:t>系统总体结构图</a:t>
            </a:r>
            <a:endParaRPr kumimoji="0" sz="4000" b="0" i="0" u="none" strike="noStrike" kern="0" cap="none" spc="0" normalizeH="0" baseline="0" noProof="0" dirty="0">
              <a:ln>
                <a:noFill/>
              </a:ln>
              <a:solidFill>
                <a:schemeClr val="bg1"/>
              </a:solidFill>
              <a:effectLst/>
              <a:uLnTx/>
              <a:uFillTx/>
              <a:latin typeface="黑体" panose="02010609060101010101" charset="-122"/>
              <a:ea typeface="黑体" panose="02010609060101010101" charset="-122"/>
            </a:endParaRPr>
          </a:p>
        </p:txBody>
      </p:sp>
      <p:grpSp>
        <p:nvGrpSpPr>
          <p:cNvPr id="8" name="组合 7"/>
          <p:cNvGrpSpPr/>
          <p:nvPr/>
        </p:nvGrpSpPr>
        <p:grpSpPr>
          <a:xfrm>
            <a:off x="257207" y="196849"/>
            <a:ext cx="459073" cy="207434"/>
            <a:chOff x="764360" y="838200"/>
            <a:chExt cx="531040" cy="270934"/>
          </a:xfrm>
        </p:grpSpPr>
        <p:cxnSp>
          <p:nvCxnSpPr>
            <p:cNvPr id="5" name="直接连接符 4"/>
            <p:cNvCxnSpPr/>
            <p:nvPr/>
          </p:nvCxnSpPr>
          <p:spPr>
            <a:xfrm>
              <a:off x="764360" y="838200"/>
              <a:ext cx="53104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764360" y="973667"/>
              <a:ext cx="53104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64360" y="1109134"/>
              <a:ext cx="53104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2097927" y="1234873"/>
            <a:ext cx="7707219" cy="4870382"/>
            <a:chOff x="2097927" y="1087654"/>
            <a:chExt cx="7707219" cy="4870382"/>
          </a:xfrm>
        </p:grpSpPr>
        <p:sp>
          <p:nvSpPr>
            <p:cNvPr id="13" name="任意多边形 12"/>
            <p:cNvSpPr/>
            <p:nvPr/>
          </p:nvSpPr>
          <p:spPr>
            <a:xfrm>
              <a:off x="6281846" y="1087654"/>
              <a:ext cx="3523300" cy="2045560"/>
            </a:xfrm>
            <a:custGeom>
              <a:avLst/>
              <a:gdLst>
                <a:gd name="connsiteX0" fmla="*/ 0 w 3523300"/>
                <a:gd name="connsiteY0" fmla="*/ 0 h 2045560"/>
                <a:gd name="connsiteX1" fmla="*/ 3523300 w 3523300"/>
                <a:gd name="connsiteY1" fmla="*/ 0 h 2045560"/>
                <a:gd name="connsiteX2" fmla="*/ 3523300 w 3523300"/>
                <a:gd name="connsiteY2" fmla="*/ 2045560 h 2045560"/>
                <a:gd name="connsiteX3" fmla="*/ 0 w 3523300"/>
                <a:gd name="connsiteY3" fmla="*/ 2045560 h 2045560"/>
                <a:gd name="connsiteX4" fmla="*/ 0 w 3523300"/>
                <a:gd name="connsiteY4" fmla="*/ 0 h 2045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3300" h="2045560">
                  <a:moveTo>
                    <a:pt x="0" y="0"/>
                  </a:moveTo>
                  <a:lnTo>
                    <a:pt x="3523300" y="0"/>
                  </a:lnTo>
                  <a:lnTo>
                    <a:pt x="3523300" y="2045560"/>
                  </a:lnTo>
                  <a:lnTo>
                    <a:pt x="0" y="204556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19608" tIns="419608" rIns="419608" bIns="419608" numCol="1" spcCol="1270" anchor="ctr" anchorCtr="0">
              <a:noAutofit/>
            </a:bodyPr>
            <a:lstStyle/>
            <a:p>
              <a:pPr lvl="0" algn="ctr" defTabSz="2622550">
                <a:lnSpc>
                  <a:spcPct val="90000"/>
                </a:lnSpc>
                <a:spcBef>
                  <a:spcPct val="0"/>
                </a:spcBef>
                <a:spcAft>
                  <a:spcPct val="35000"/>
                </a:spcAft>
              </a:pPr>
              <a:endParaRPr lang="zh-CN" altLang="en-US" sz="5900" kern="1200"/>
            </a:p>
          </p:txBody>
        </p:sp>
        <p:sp>
          <p:nvSpPr>
            <p:cNvPr id="15" name="任意多边形 14"/>
            <p:cNvSpPr/>
            <p:nvPr/>
          </p:nvSpPr>
          <p:spPr>
            <a:xfrm>
              <a:off x="2097927" y="3912476"/>
              <a:ext cx="3523300" cy="2045560"/>
            </a:xfrm>
            <a:custGeom>
              <a:avLst/>
              <a:gdLst>
                <a:gd name="connsiteX0" fmla="*/ 0 w 3523300"/>
                <a:gd name="connsiteY0" fmla="*/ 0 h 2045560"/>
                <a:gd name="connsiteX1" fmla="*/ 3523300 w 3523300"/>
                <a:gd name="connsiteY1" fmla="*/ 0 h 2045560"/>
                <a:gd name="connsiteX2" fmla="*/ 3523300 w 3523300"/>
                <a:gd name="connsiteY2" fmla="*/ 2045560 h 2045560"/>
                <a:gd name="connsiteX3" fmla="*/ 0 w 3523300"/>
                <a:gd name="connsiteY3" fmla="*/ 2045560 h 2045560"/>
                <a:gd name="connsiteX4" fmla="*/ 0 w 3523300"/>
                <a:gd name="connsiteY4" fmla="*/ 0 h 2045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3300" h="2045560">
                  <a:moveTo>
                    <a:pt x="0" y="0"/>
                  </a:moveTo>
                  <a:lnTo>
                    <a:pt x="3523300" y="0"/>
                  </a:lnTo>
                  <a:lnTo>
                    <a:pt x="3523300" y="2045560"/>
                  </a:lnTo>
                  <a:lnTo>
                    <a:pt x="0" y="204556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19608" tIns="419608" rIns="419608" bIns="419608" numCol="1" spcCol="1270" anchor="ctr" anchorCtr="0">
              <a:noAutofit/>
            </a:bodyPr>
            <a:lstStyle/>
            <a:p>
              <a:pPr lvl="0" algn="ctr" defTabSz="2622550">
                <a:lnSpc>
                  <a:spcPct val="90000"/>
                </a:lnSpc>
                <a:spcBef>
                  <a:spcPct val="0"/>
                </a:spcBef>
                <a:spcAft>
                  <a:spcPct val="35000"/>
                </a:spcAft>
              </a:pPr>
              <a:endParaRPr lang="zh-CN" altLang="en-US" sz="5900" kern="1200"/>
            </a:p>
          </p:txBody>
        </p:sp>
      </p:grpSp>
      <p:sp>
        <p:nvSpPr>
          <p:cNvPr id="15362" name="Rectangle 2"/>
          <p:cNvSpPr>
            <a:spLocks noChangeArrowheads="1"/>
          </p:cNvSpPr>
          <p:nvPr/>
        </p:nvSpPr>
        <p:spPr bwMode="auto">
          <a:xfrm>
            <a:off x="0" y="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397" name="Rectangle 37"/>
          <p:cNvSpPr>
            <a:spLocks noChangeArrowheads="1"/>
          </p:cNvSpPr>
          <p:nvPr/>
        </p:nvSpPr>
        <p:spPr bwMode="auto">
          <a:xfrm>
            <a:off x="0" y="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444" name="Rectangle 84"/>
          <p:cNvSpPr>
            <a:spLocks noChangeArrowheads="1"/>
          </p:cNvSpPr>
          <p:nvPr/>
        </p:nvSpPr>
        <p:spPr bwMode="auto">
          <a:xfrm>
            <a:off x="0" y="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457" name="Rectangle 97"/>
          <p:cNvSpPr>
            <a:spLocks noChangeArrowheads="1"/>
          </p:cNvSpPr>
          <p:nvPr/>
        </p:nvSpPr>
        <p:spPr bwMode="auto">
          <a:xfrm>
            <a:off x="0" y="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458" name="Rectangle 98"/>
          <p:cNvSpPr>
            <a:spLocks noChangeArrowheads="1"/>
          </p:cNvSpPr>
          <p:nvPr/>
        </p:nvSpPr>
        <p:spPr bwMode="auto">
          <a:xfrm>
            <a:off x="0" y="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459" name="Rectangle 99"/>
          <p:cNvSpPr>
            <a:spLocks noChangeArrowheads="1"/>
          </p:cNvSpPr>
          <p:nvPr/>
        </p:nvSpPr>
        <p:spPr bwMode="auto">
          <a:xfrm>
            <a:off x="0" y="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460" name="Rectangle 100"/>
          <p:cNvSpPr>
            <a:spLocks noChangeArrowheads="1"/>
          </p:cNvSpPr>
          <p:nvPr/>
        </p:nvSpPr>
        <p:spPr bwMode="auto">
          <a:xfrm>
            <a:off x="0" y="4219575"/>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100"/>
          <p:cNvSpPr>
            <a:spLocks noChangeArrowheads="1"/>
          </p:cNvSpPr>
          <p:nvPr/>
        </p:nvSpPr>
        <p:spPr bwMode="auto">
          <a:xfrm>
            <a:off x="0" y="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461" name="Rectangle 101"/>
          <p:cNvSpPr>
            <a:spLocks noChangeArrowheads="1"/>
          </p:cNvSpPr>
          <p:nvPr/>
        </p:nvSpPr>
        <p:spPr bwMode="auto">
          <a:xfrm>
            <a:off x="0" y="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462" name="Rectangle 102"/>
          <p:cNvSpPr>
            <a:spLocks noChangeArrowheads="1"/>
          </p:cNvSpPr>
          <p:nvPr/>
        </p:nvSpPr>
        <p:spPr bwMode="auto">
          <a:xfrm>
            <a:off x="0" y="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463" name="Rectangle 103"/>
          <p:cNvSpPr>
            <a:spLocks noChangeArrowheads="1"/>
          </p:cNvSpPr>
          <p:nvPr/>
        </p:nvSpPr>
        <p:spPr bwMode="auto">
          <a:xfrm>
            <a:off x="0" y="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464" name="Rectangle 104"/>
          <p:cNvSpPr>
            <a:spLocks noChangeArrowheads="1"/>
          </p:cNvSpPr>
          <p:nvPr/>
        </p:nvSpPr>
        <p:spPr bwMode="auto">
          <a:xfrm>
            <a:off x="0" y="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465" name="Rectangle 105"/>
          <p:cNvSpPr>
            <a:spLocks noChangeArrowheads="1"/>
          </p:cNvSpPr>
          <p:nvPr/>
        </p:nvSpPr>
        <p:spPr bwMode="auto">
          <a:xfrm>
            <a:off x="0" y="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466" name="Rectangle 106"/>
          <p:cNvSpPr>
            <a:spLocks noChangeArrowheads="1"/>
          </p:cNvSpPr>
          <p:nvPr/>
        </p:nvSpPr>
        <p:spPr bwMode="auto">
          <a:xfrm>
            <a:off x="0" y="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467" name="Rectangle 107"/>
          <p:cNvSpPr>
            <a:spLocks noChangeArrowheads="1"/>
          </p:cNvSpPr>
          <p:nvPr/>
        </p:nvSpPr>
        <p:spPr bwMode="auto">
          <a:xfrm>
            <a:off x="0" y="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108">
            <a:extLst>
              <a:ext uri="{FF2B5EF4-FFF2-40B4-BE49-F238E27FC236}">
                <a16:creationId xmlns:a16="http://schemas.microsoft.com/office/drawing/2014/main" id="{AB5D14C7-D1E7-4802-9E45-0E1E5A84451F}"/>
              </a:ext>
            </a:extLst>
          </p:cNvPr>
          <p:cNvSpPr>
            <a:spLocks noChangeArrowheads="1"/>
          </p:cNvSpPr>
          <p:nvPr/>
        </p:nvSpPr>
        <p:spPr bwMode="auto">
          <a:xfrm>
            <a:off x="2234879" y="725666"/>
            <a:ext cx="174687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9" name="Rectangle 2">
            <a:extLst>
              <a:ext uri="{FF2B5EF4-FFF2-40B4-BE49-F238E27FC236}">
                <a16:creationId xmlns:a16="http://schemas.microsoft.com/office/drawing/2014/main" id="{0736ED28-C3B5-471C-B6A5-5E47B3E297A9}"/>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Rectangle 2">
            <a:extLst>
              <a:ext uri="{FF2B5EF4-FFF2-40B4-BE49-F238E27FC236}">
                <a16:creationId xmlns:a16="http://schemas.microsoft.com/office/drawing/2014/main" id="{BE05E1B8-56A8-457D-9450-ED5B42D870AA}"/>
              </a:ext>
            </a:extLst>
          </p:cNvPr>
          <p:cNvSpPr>
            <a:spLocks noChangeArrowheads="1"/>
          </p:cNvSpPr>
          <p:nvPr/>
        </p:nvSpPr>
        <p:spPr bwMode="auto">
          <a:xfrm>
            <a:off x="2386854" y="601133"/>
            <a:ext cx="1875521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14" name="Rectangle 2">
            <a:extLst>
              <a:ext uri="{FF2B5EF4-FFF2-40B4-BE49-F238E27FC236}">
                <a16:creationId xmlns:a16="http://schemas.microsoft.com/office/drawing/2014/main" id="{6C056A14-E1B1-4E57-B50B-F7759392114E}"/>
              </a:ext>
            </a:extLst>
          </p:cNvPr>
          <p:cNvSpPr>
            <a:spLocks noChangeArrowheads="1"/>
          </p:cNvSpPr>
          <p:nvPr/>
        </p:nvSpPr>
        <p:spPr bwMode="auto">
          <a:xfrm>
            <a:off x="3225689" y="130901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Rectangle 2">
            <a:extLst>
              <a:ext uri="{FF2B5EF4-FFF2-40B4-BE49-F238E27FC236}">
                <a16:creationId xmlns:a16="http://schemas.microsoft.com/office/drawing/2014/main" id="{513F51AB-319C-4705-849C-0DEC73279AFF}"/>
              </a:ext>
            </a:extLst>
          </p:cNvPr>
          <p:cNvSpPr>
            <a:spLocks noChangeArrowheads="1"/>
          </p:cNvSpPr>
          <p:nvPr/>
        </p:nvSpPr>
        <p:spPr bwMode="auto">
          <a:xfrm>
            <a:off x="2097926" y="704019"/>
            <a:ext cx="2251846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18" name="对象 17">
            <a:extLst>
              <a:ext uri="{FF2B5EF4-FFF2-40B4-BE49-F238E27FC236}">
                <a16:creationId xmlns:a16="http://schemas.microsoft.com/office/drawing/2014/main" id="{929144E2-2B86-490A-AA34-A8351ADF6BF2}"/>
              </a:ext>
            </a:extLst>
          </p:cNvPr>
          <p:cNvGraphicFramePr>
            <a:graphicFrameLocks noChangeAspect="1"/>
          </p:cNvGraphicFramePr>
          <p:nvPr>
            <p:extLst>
              <p:ext uri="{D42A27DB-BD31-4B8C-83A1-F6EECF244321}">
                <p14:modId xmlns:p14="http://schemas.microsoft.com/office/powerpoint/2010/main" val="1071591308"/>
              </p:ext>
            </p:extLst>
          </p:nvPr>
        </p:nvGraphicFramePr>
        <p:xfrm>
          <a:off x="1698404" y="704019"/>
          <a:ext cx="8620350" cy="6064425"/>
        </p:xfrm>
        <a:graphic>
          <a:graphicData uri="http://schemas.openxmlformats.org/presentationml/2006/ole">
            <mc:AlternateContent xmlns:mc="http://schemas.openxmlformats.org/markup-compatibility/2006">
              <mc:Choice xmlns:v="urn:schemas-microsoft-com:vml" Requires="v">
                <p:oleObj name="Visio" r:id="rId3" imgW="6000788" imgH="4695893" progId="Visio.Drawing.15">
                  <p:embed/>
                </p:oleObj>
              </mc:Choice>
              <mc:Fallback>
                <p:oleObj name="Visio" r:id="rId3" imgW="6000788" imgH="4695893" progId="Visio.Drawing.15">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98404" y="704019"/>
                        <a:ext cx="8620350" cy="6064425"/>
                      </a:xfrm>
                      <a:prstGeom prst="rect">
                        <a:avLst/>
                      </a:prstGeom>
                      <a:noFill/>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1F5F8"/>
        </a:solidFill>
        <a:effectLst/>
      </p:bgPr>
    </p:bg>
    <p:spTree>
      <p:nvGrpSpPr>
        <p:cNvPr id="1" name=""/>
        <p:cNvGrpSpPr/>
        <p:nvPr/>
      </p:nvGrpSpPr>
      <p:grpSpPr>
        <a:xfrm>
          <a:off x="0" y="0"/>
          <a:ext cx="0" cy="0"/>
          <a:chOff x="0" y="0"/>
          <a:chExt cx="0" cy="0"/>
        </a:xfrm>
      </p:grpSpPr>
      <p:sp>
        <p:nvSpPr>
          <p:cNvPr id="2" name="矩形 1"/>
          <p:cNvSpPr/>
          <p:nvPr/>
        </p:nvSpPr>
        <p:spPr>
          <a:xfrm>
            <a:off x="0" y="-16358"/>
            <a:ext cx="12192000" cy="601133"/>
          </a:xfrm>
          <a:prstGeom prst="rect">
            <a:avLst/>
          </a:prstGeom>
          <a:solidFill>
            <a:srgbClr val="FF6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716280" y="0"/>
            <a:ext cx="4239260" cy="584775"/>
          </a:xfrm>
          <a:prstGeom prst="rect">
            <a:avLst/>
          </a:prstGeom>
          <a:noFill/>
        </p:spPr>
        <p:txBody>
          <a:bodyPr wrap="square" rtlCol="0">
            <a:spAutoFit/>
          </a:bodyPr>
          <a:lstStyle/>
          <a:p>
            <a:r>
              <a:rPr lang="zh-CN" altLang="en-US" sz="3200" dirty="0">
                <a:solidFill>
                  <a:schemeClr val="bg1"/>
                </a:solidFill>
                <a:latin typeface="黑体" panose="02010609060101010101" charset="-122"/>
                <a:ea typeface="黑体" panose="02010609060101010101" charset="-122"/>
              </a:rPr>
              <a:t>系统首页界面</a:t>
            </a:r>
            <a:endParaRPr lang="zh-CN" sz="3200" dirty="0">
              <a:solidFill>
                <a:schemeClr val="bg1"/>
              </a:solidFill>
              <a:latin typeface="黑体" panose="02010609060101010101" charset="-122"/>
              <a:ea typeface="黑体" panose="02010609060101010101" charset="-122"/>
            </a:endParaRPr>
          </a:p>
        </p:txBody>
      </p:sp>
      <p:grpSp>
        <p:nvGrpSpPr>
          <p:cNvPr id="4" name="组合 7"/>
          <p:cNvGrpSpPr/>
          <p:nvPr/>
        </p:nvGrpSpPr>
        <p:grpSpPr>
          <a:xfrm>
            <a:off x="257207" y="196849"/>
            <a:ext cx="459073" cy="207434"/>
            <a:chOff x="764360" y="838200"/>
            <a:chExt cx="531040" cy="270934"/>
          </a:xfrm>
        </p:grpSpPr>
        <p:cxnSp>
          <p:nvCxnSpPr>
            <p:cNvPr id="5" name="直接连接符 4"/>
            <p:cNvCxnSpPr/>
            <p:nvPr/>
          </p:nvCxnSpPr>
          <p:spPr>
            <a:xfrm>
              <a:off x="764360" y="838200"/>
              <a:ext cx="53104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764360" y="973667"/>
              <a:ext cx="53104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64360" y="1109134"/>
              <a:ext cx="53104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9" name="图片 8"/>
          <p:cNvPicPr/>
          <p:nvPr/>
        </p:nvPicPr>
        <p:blipFill>
          <a:blip r:embed="rId3"/>
          <a:srcRect/>
          <a:stretch/>
        </p:blipFill>
        <p:spPr bwMode="auto">
          <a:xfrm>
            <a:off x="257207" y="701503"/>
            <a:ext cx="11620757" cy="595241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1F5F8"/>
        </a:solidFill>
        <a:effectLst/>
      </p:bgPr>
    </p:bg>
    <p:spTree>
      <p:nvGrpSpPr>
        <p:cNvPr id="1" name=""/>
        <p:cNvGrpSpPr/>
        <p:nvPr/>
      </p:nvGrpSpPr>
      <p:grpSpPr>
        <a:xfrm>
          <a:off x="0" y="0"/>
          <a:ext cx="0" cy="0"/>
          <a:chOff x="0" y="0"/>
          <a:chExt cx="0" cy="0"/>
        </a:xfrm>
      </p:grpSpPr>
      <p:sp>
        <p:nvSpPr>
          <p:cNvPr id="2" name="矩形 1"/>
          <p:cNvSpPr/>
          <p:nvPr/>
        </p:nvSpPr>
        <p:spPr>
          <a:xfrm>
            <a:off x="0" y="-16358"/>
            <a:ext cx="12192000" cy="601133"/>
          </a:xfrm>
          <a:prstGeom prst="rect">
            <a:avLst/>
          </a:prstGeom>
          <a:solidFill>
            <a:srgbClr val="FF6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716280" y="0"/>
            <a:ext cx="4239260" cy="584775"/>
          </a:xfrm>
          <a:prstGeom prst="rect">
            <a:avLst/>
          </a:prstGeom>
          <a:noFill/>
        </p:spPr>
        <p:txBody>
          <a:bodyPr wrap="square" rtlCol="0">
            <a:spAutoFit/>
          </a:bodyPr>
          <a:lstStyle/>
          <a:p>
            <a:r>
              <a:rPr lang="zh-CN" altLang="en-US" sz="3200" dirty="0">
                <a:solidFill>
                  <a:schemeClr val="bg1"/>
                </a:solidFill>
                <a:latin typeface="黑体" panose="02010609060101010101" charset="-122"/>
                <a:ea typeface="黑体" panose="02010609060101010101" charset="-122"/>
              </a:rPr>
              <a:t>美食信息详情界面</a:t>
            </a:r>
            <a:endParaRPr lang="zh-CN" sz="3200" dirty="0">
              <a:solidFill>
                <a:schemeClr val="bg1"/>
              </a:solidFill>
              <a:latin typeface="黑体" panose="02010609060101010101" charset="-122"/>
              <a:ea typeface="黑体" panose="02010609060101010101" charset="-122"/>
            </a:endParaRPr>
          </a:p>
        </p:txBody>
      </p:sp>
      <p:grpSp>
        <p:nvGrpSpPr>
          <p:cNvPr id="4" name="组合 7"/>
          <p:cNvGrpSpPr/>
          <p:nvPr/>
        </p:nvGrpSpPr>
        <p:grpSpPr>
          <a:xfrm>
            <a:off x="257207" y="196849"/>
            <a:ext cx="459073" cy="207434"/>
            <a:chOff x="764360" y="838200"/>
            <a:chExt cx="531040" cy="270934"/>
          </a:xfrm>
        </p:grpSpPr>
        <p:cxnSp>
          <p:nvCxnSpPr>
            <p:cNvPr id="5" name="直接连接符 4"/>
            <p:cNvCxnSpPr/>
            <p:nvPr/>
          </p:nvCxnSpPr>
          <p:spPr>
            <a:xfrm>
              <a:off x="764360" y="838200"/>
              <a:ext cx="53104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764360" y="973667"/>
              <a:ext cx="53104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64360" y="1109134"/>
              <a:ext cx="53104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9" name="图片 8"/>
          <p:cNvPicPr/>
          <p:nvPr/>
        </p:nvPicPr>
        <p:blipFill>
          <a:blip r:embed="rId3"/>
          <a:srcRect/>
          <a:stretch/>
        </p:blipFill>
        <p:spPr bwMode="auto">
          <a:xfrm>
            <a:off x="424227" y="781624"/>
            <a:ext cx="11325855" cy="5775810"/>
          </a:xfrm>
          <a:prstGeom prst="rect">
            <a:avLst/>
          </a:prstGeom>
          <a:noFill/>
          <a:ln w="9525">
            <a:noFill/>
            <a:miter lim="800000"/>
            <a:headEnd/>
            <a:tailEnd/>
          </a:ln>
        </p:spPr>
      </p:pic>
    </p:spTree>
    <p:extLst>
      <p:ext uri="{BB962C8B-B14F-4D97-AF65-F5344CB8AC3E}">
        <p14:creationId xmlns:p14="http://schemas.microsoft.com/office/powerpoint/2010/main" val="2614403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1F5F8"/>
        </a:solidFill>
        <a:effectLst/>
      </p:bgPr>
    </p:bg>
    <p:spTree>
      <p:nvGrpSpPr>
        <p:cNvPr id="1" name=""/>
        <p:cNvGrpSpPr/>
        <p:nvPr/>
      </p:nvGrpSpPr>
      <p:grpSpPr>
        <a:xfrm>
          <a:off x="0" y="0"/>
          <a:ext cx="0" cy="0"/>
          <a:chOff x="0" y="0"/>
          <a:chExt cx="0" cy="0"/>
        </a:xfrm>
      </p:grpSpPr>
      <p:sp>
        <p:nvSpPr>
          <p:cNvPr id="2" name="矩形 1"/>
          <p:cNvSpPr/>
          <p:nvPr/>
        </p:nvSpPr>
        <p:spPr>
          <a:xfrm>
            <a:off x="0" y="-16358"/>
            <a:ext cx="12192000" cy="601133"/>
          </a:xfrm>
          <a:prstGeom prst="rect">
            <a:avLst/>
          </a:prstGeom>
          <a:solidFill>
            <a:srgbClr val="FF6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716280" y="0"/>
            <a:ext cx="4239260" cy="584775"/>
          </a:xfrm>
          <a:prstGeom prst="rect">
            <a:avLst/>
          </a:prstGeom>
          <a:noFill/>
        </p:spPr>
        <p:txBody>
          <a:bodyPr wrap="square" rtlCol="0">
            <a:spAutoFit/>
          </a:bodyPr>
          <a:lstStyle/>
          <a:p>
            <a:r>
              <a:rPr lang="zh-CN" altLang="en-US" sz="3200" dirty="0">
                <a:solidFill>
                  <a:schemeClr val="bg1"/>
                </a:solidFill>
                <a:latin typeface="黑体" panose="02010609060101010101" charset="-122"/>
                <a:ea typeface="黑体" panose="02010609060101010101" charset="-122"/>
              </a:rPr>
              <a:t>管理员主界面</a:t>
            </a:r>
            <a:endParaRPr lang="zh-CN" sz="3200" dirty="0">
              <a:solidFill>
                <a:schemeClr val="bg1"/>
              </a:solidFill>
              <a:latin typeface="黑体" panose="02010609060101010101" charset="-122"/>
              <a:ea typeface="黑体" panose="02010609060101010101" charset="-122"/>
            </a:endParaRPr>
          </a:p>
        </p:txBody>
      </p:sp>
      <p:grpSp>
        <p:nvGrpSpPr>
          <p:cNvPr id="4" name="组合 7"/>
          <p:cNvGrpSpPr/>
          <p:nvPr/>
        </p:nvGrpSpPr>
        <p:grpSpPr>
          <a:xfrm>
            <a:off x="257207" y="196849"/>
            <a:ext cx="459073" cy="207434"/>
            <a:chOff x="764360" y="838200"/>
            <a:chExt cx="531040" cy="270934"/>
          </a:xfrm>
        </p:grpSpPr>
        <p:cxnSp>
          <p:nvCxnSpPr>
            <p:cNvPr id="5" name="直接连接符 4"/>
            <p:cNvCxnSpPr/>
            <p:nvPr/>
          </p:nvCxnSpPr>
          <p:spPr>
            <a:xfrm>
              <a:off x="764360" y="838200"/>
              <a:ext cx="53104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764360" y="973667"/>
              <a:ext cx="53104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64360" y="1109134"/>
              <a:ext cx="53104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9" name="图片 8"/>
          <p:cNvPicPr/>
          <p:nvPr/>
        </p:nvPicPr>
        <p:blipFill>
          <a:blip r:embed="rId3"/>
          <a:srcRect/>
          <a:stretch/>
        </p:blipFill>
        <p:spPr bwMode="auto">
          <a:xfrm>
            <a:off x="264539" y="866382"/>
            <a:ext cx="11689220" cy="5691052"/>
          </a:xfrm>
          <a:prstGeom prst="rect">
            <a:avLst/>
          </a:prstGeom>
          <a:noFill/>
          <a:ln w="9525">
            <a:noFill/>
            <a:miter lim="800000"/>
            <a:headEnd/>
            <a:tailEnd/>
          </a:ln>
        </p:spPr>
      </p:pic>
    </p:spTree>
    <p:extLst>
      <p:ext uri="{BB962C8B-B14F-4D97-AF65-F5344CB8AC3E}">
        <p14:creationId xmlns:p14="http://schemas.microsoft.com/office/powerpoint/2010/main" val="3999607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1F5F8"/>
        </a:solidFill>
        <a:effectLst/>
      </p:bgPr>
    </p:bg>
    <p:spTree>
      <p:nvGrpSpPr>
        <p:cNvPr id="1" name=""/>
        <p:cNvGrpSpPr/>
        <p:nvPr/>
      </p:nvGrpSpPr>
      <p:grpSpPr>
        <a:xfrm>
          <a:off x="0" y="0"/>
          <a:ext cx="0" cy="0"/>
          <a:chOff x="0" y="0"/>
          <a:chExt cx="0" cy="0"/>
        </a:xfrm>
      </p:grpSpPr>
      <p:sp>
        <p:nvSpPr>
          <p:cNvPr id="2" name="矩形 1"/>
          <p:cNvSpPr/>
          <p:nvPr/>
        </p:nvSpPr>
        <p:spPr>
          <a:xfrm>
            <a:off x="0" y="-16358"/>
            <a:ext cx="12192000" cy="601133"/>
          </a:xfrm>
          <a:prstGeom prst="rect">
            <a:avLst/>
          </a:prstGeom>
          <a:solidFill>
            <a:srgbClr val="FF6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716280" y="0"/>
            <a:ext cx="4239260" cy="584775"/>
          </a:xfrm>
          <a:prstGeom prst="rect">
            <a:avLst/>
          </a:prstGeom>
          <a:noFill/>
        </p:spPr>
        <p:txBody>
          <a:bodyPr wrap="square" rtlCol="0">
            <a:spAutoFit/>
          </a:bodyPr>
          <a:lstStyle/>
          <a:p>
            <a:r>
              <a:rPr lang="zh-CN" altLang="en-US" sz="3200" dirty="0">
                <a:solidFill>
                  <a:schemeClr val="bg1"/>
                </a:solidFill>
                <a:latin typeface="黑体" panose="02010609060101010101" charset="-122"/>
                <a:ea typeface="黑体" panose="02010609060101010101" charset="-122"/>
              </a:rPr>
              <a:t>用户管理界面</a:t>
            </a:r>
            <a:endParaRPr lang="zh-CN" sz="3200" dirty="0">
              <a:solidFill>
                <a:schemeClr val="bg1"/>
              </a:solidFill>
              <a:latin typeface="黑体" panose="02010609060101010101" charset="-122"/>
              <a:ea typeface="黑体" panose="02010609060101010101" charset="-122"/>
            </a:endParaRPr>
          </a:p>
        </p:txBody>
      </p:sp>
      <p:grpSp>
        <p:nvGrpSpPr>
          <p:cNvPr id="4" name="组合 7"/>
          <p:cNvGrpSpPr/>
          <p:nvPr/>
        </p:nvGrpSpPr>
        <p:grpSpPr>
          <a:xfrm>
            <a:off x="257207" y="196849"/>
            <a:ext cx="459073" cy="207434"/>
            <a:chOff x="764360" y="838200"/>
            <a:chExt cx="531040" cy="270934"/>
          </a:xfrm>
        </p:grpSpPr>
        <p:cxnSp>
          <p:nvCxnSpPr>
            <p:cNvPr id="5" name="直接连接符 4"/>
            <p:cNvCxnSpPr/>
            <p:nvPr/>
          </p:nvCxnSpPr>
          <p:spPr>
            <a:xfrm>
              <a:off x="764360" y="838200"/>
              <a:ext cx="53104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764360" y="973667"/>
              <a:ext cx="53104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64360" y="1109134"/>
              <a:ext cx="53104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9" name="图片 8"/>
          <p:cNvPicPr/>
          <p:nvPr/>
        </p:nvPicPr>
        <p:blipFill>
          <a:blip r:embed="rId3"/>
          <a:srcRect/>
          <a:stretch/>
        </p:blipFill>
        <p:spPr bwMode="auto">
          <a:xfrm>
            <a:off x="190229" y="797982"/>
            <a:ext cx="11752389" cy="5759452"/>
          </a:xfrm>
          <a:prstGeom prst="rect">
            <a:avLst/>
          </a:prstGeom>
          <a:noFill/>
          <a:ln w="9525">
            <a:noFill/>
            <a:miter lim="800000"/>
            <a:headEnd/>
            <a:tailEnd/>
          </a:ln>
        </p:spPr>
      </p:pic>
    </p:spTree>
    <p:extLst>
      <p:ext uri="{BB962C8B-B14F-4D97-AF65-F5344CB8AC3E}">
        <p14:creationId xmlns:p14="http://schemas.microsoft.com/office/powerpoint/2010/main" val="2277609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1F5F8"/>
        </a:solidFill>
        <a:effectLst/>
      </p:bgPr>
    </p:bg>
    <p:spTree>
      <p:nvGrpSpPr>
        <p:cNvPr id="1" name=""/>
        <p:cNvGrpSpPr/>
        <p:nvPr/>
      </p:nvGrpSpPr>
      <p:grpSpPr>
        <a:xfrm>
          <a:off x="0" y="0"/>
          <a:ext cx="0" cy="0"/>
          <a:chOff x="0" y="0"/>
          <a:chExt cx="0" cy="0"/>
        </a:xfrm>
      </p:grpSpPr>
      <p:sp>
        <p:nvSpPr>
          <p:cNvPr id="2" name="矩形 1"/>
          <p:cNvSpPr/>
          <p:nvPr/>
        </p:nvSpPr>
        <p:spPr>
          <a:xfrm>
            <a:off x="0" y="-16358"/>
            <a:ext cx="12192000" cy="601133"/>
          </a:xfrm>
          <a:prstGeom prst="rect">
            <a:avLst/>
          </a:prstGeom>
          <a:solidFill>
            <a:srgbClr val="FF6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716280" y="0"/>
            <a:ext cx="4239260" cy="584775"/>
          </a:xfrm>
          <a:prstGeom prst="rect">
            <a:avLst/>
          </a:prstGeom>
          <a:noFill/>
        </p:spPr>
        <p:txBody>
          <a:bodyPr wrap="square" rtlCol="0">
            <a:spAutoFit/>
          </a:bodyPr>
          <a:lstStyle/>
          <a:p>
            <a:r>
              <a:rPr lang="zh-CN" altLang="en-US" sz="3200" dirty="0">
                <a:solidFill>
                  <a:schemeClr val="bg1"/>
                </a:solidFill>
                <a:latin typeface="黑体" panose="02010609060101010101" charset="-122"/>
                <a:ea typeface="黑体" panose="02010609060101010101" charset="-122"/>
              </a:rPr>
              <a:t>美食信息管理界面</a:t>
            </a:r>
            <a:endParaRPr lang="zh-CN" sz="3200" dirty="0">
              <a:solidFill>
                <a:schemeClr val="bg1"/>
              </a:solidFill>
              <a:latin typeface="黑体" panose="02010609060101010101" charset="-122"/>
              <a:ea typeface="黑体" panose="02010609060101010101" charset="-122"/>
            </a:endParaRPr>
          </a:p>
        </p:txBody>
      </p:sp>
      <p:grpSp>
        <p:nvGrpSpPr>
          <p:cNvPr id="4" name="组合 7"/>
          <p:cNvGrpSpPr/>
          <p:nvPr/>
        </p:nvGrpSpPr>
        <p:grpSpPr>
          <a:xfrm>
            <a:off x="257207" y="196849"/>
            <a:ext cx="459073" cy="207434"/>
            <a:chOff x="764360" y="838200"/>
            <a:chExt cx="531040" cy="270934"/>
          </a:xfrm>
        </p:grpSpPr>
        <p:cxnSp>
          <p:nvCxnSpPr>
            <p:cNvPr id="5" name="直接连接符 4"/>
            <p:cNvCxnSpPr/>
            <p:nvPr/>
          </p:nvCxnSpPr>
          <p:spPr>
            <a:xfrm>
              <a:off x="764360" y="838200"/>
              <a:ext cx="53104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764360" y="973667"/>
              <a:ext cx="53104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64360" y="1109134"/>
              <a:ext cx="53104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9" name="图片 8"/>
          <p:cNvPicPr/>
          <p:nvPr/>
        </p:nvPicPr>
        <p:blipFill>
          <a:blip r:embed="rId3"/>
          <a:srcRect/>
          <a:stretch/>
        </p:blipFill>
        <p:spPr bwMode="auto">
          <a:xfrm>
            <a:off x="257207" y="781624"/>
            <a:ext cx="11713120" cy="5775810"/>
          </a:xfrm>
          <a:prstGeom prst="rect">
            <a:avLst/>
          </a:prstGeom>
          <a:noFill/>
          <a:ln w="9525">
            <a:noFill/>
            <a:miter lim="800000"/>
            <a:headEnd/>
            <a:tailEnd/>
          </a:ln>
        </p:spPr>
      </p:pic>
    </p:spTree>
    <p:extLst>
      <p:ext uri="{BB962C8B-B14F-4D97-AF65-F5344CB8AC3E}">
        <p14:creationId xmlns:p14="http://schemas.microsoft.com/office/powerpoint/2010/main" val="1975599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1F5F8"/>
        </a:solidFill>
        <a:effectLst/>
      </p:bgPr>
    </p:bg>
    <p:spTree>
      <p:nvGrpSpPr>
        <p:cNvPr id="1" name=""/>
        <p:cNvGrpSpPr/>
        <p:nvPr/>
      </p:nvGrpSpPr>
      <p:grpSpPr>
        <a:xfrm>
          <a:off x="0" y="0"/>
          <a:ext cx="0" cy="0"/>
          <a:chOff x="0" y="0"/>
          <a:chExt cx="0" cy="0"/>
        </a:xfrm>
      </p:grpSpPr>
      <p:sp>
        <p:nvSpPr>
          <p:cNvPr id="2" name="矩形 1"/>
          <p:cNvSpPr/>
          <p:nvPr/>
        </p:nvSpPr>
        <p:spPr>
          <a:xfrm>
            <a:off x="0" y="-16358"/>
            <a:ext cx="12192000" cy="601133"/>
          </a:xfrm>
          <a:prstGeom prst="rect">
            <a:avLst/>
          </a:prstGeom>
          <a:solidFill>
            <a:srgbClr val="FF6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716280" y="0"/>
            <a:ext cx="4239260" cy="584775"/>
          </a:xfrm>
          <a:prstGeom prst="rect">
            <a:avLst/>
          </a:prstGeom>
          <a:noFill/>
        </p:spPr>
        <p:txBody>
          <a:bodyPr wrap="square" rtlCol="0">
            <a:spAutoFit/>
          </a:bodyPr>
          <a:lstStyle/>
          <a:p>
            <a:r>
              <a:rPr lang="zh-CN" altLang="en-US" sz="3200" dirty="0">
                <a:solidFill>
                  <a:schemeClr val="bg1"/>
                </a:solidFill>
                <a:latin typeface="黑体" panose="02010609060101010101" charset="-122"/>
                <a:ea typeface="黑体" panose="02010609060101010101" charset="-122"/>
              </a:rPr>
              <a:t>商家主界面</a:t>
            </a:r>
            <a:endParaRPr lang="zh-CN" sz="3200" dirty="0">
              <a:solidFill>
                <a:schemeClr val="bg1"/>
              </a:solidFill>
              <a:latin typeface="黑体" panose="02010609060101010101" charset="-122"/>
              <a:ea typeface="黑体" panose="02010609060101010101" charset="-122"/>
            </a:endParaRPr>
          </a:p>
        </p:txBody>
      </p:sp>
      <p:grpSp>
        <p:nvGrpSpPr>
          <p:cNvPr id="4" name="组合 7"/>
          <p:cNvGrpSpPr/>
          <p:nvPr/>
        </p:nvGrpSpPr>
        <p:grpSpPr>
          <a:xfrm>
            <a:off x="257207" y="196849"/>
            <a:ext cx="459073" cy="207434"/>
            <a:chOff x="764360" y="838200"/>
            <a:chExt cx="531040" cy="270934"/>
          </a:xfrm>
        </p:grpSpPr>
        <p:cxnSp>
          <p:nvCxnSpPr>
            <p:cNvPr id="5" name="直接连接符 4"/>
            <p:cNvCxnSpPr/>
            <p:nvPr/>
          </p:nvCxnSpPr>
          <p:spPr>
            <a:xfrm>
              <a:off x="764360" y="838200"/>
              <a:ext cx="53104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764360" y="973667"/>
              <a:ext cx="53104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64360" y="1109134"/>
              <a:ext cx="53104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9" name="图片 8"/>
          <p:cNvPicPr/>
          <p:nvPr/>
        </p:nvPicPr>
        <p:blipFill>
          <a:blip r:embed="rId3"/>
          <a:srcRect/>
          <a:stretch/>
        </p:blipFill>
        <p:spPr bwMode="auto">
          <a:xfrm>
            <a:off x="191320" y="797982"/>
            <a:ext cx="11714353" cy="5759452"/>
          </a:xfrm>
          <a:prstGeom prst="rect">
            <a:avLst/>
          </a:prstGeom>
          <a:noFill/>
          <a:ln w="9525">
            <a:noFill/>
            <a:miter lim="800000"/>
            <a:headEnd/>
            <a:tailEnd/>
          </a:ln>
        </p:spPr>
      </p:pic>
    </p:spTree>
    <p:extLst>
      <p:ext uri="{BB962C8B-B14F-4D97-AF65-F5344CB8AC3E}">
        <p14:creationId xmlns:p14="http://schemas.microsoft.com/office/powerpoint/2010/main" val="37882378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1F5F8"/>
        </a:solidFill>
        <a:effectLst/>
      </p:bgPr>
    </p:bg>
    <p:spTree>
      <p:nvGrpSpPr>
        <p:cNvPr id="1" name=""/>
        <p:cNvGrpSpPr/>
        <p:nvPr/>
      </p:nvGrpSpPr>
      <p:grpSpPr>
        <a:xfrm>
          <a:off x="0" y="0"/>
          <a:ext cx="0" cy="0"/>
          <a:chOff x="0" y="0"/>
          <a:chExt cx="0" cy="0"/>
        </a:xfrm>
      </p:grpSpPr>
      <p:sp>
        <p:nvSpPr>
          <p:cNvPr id="2" name="矩形 1"/>
          <p:cNvSpPr/>
          <p:nvPr/>
        </p:nvSpPr>
        <p:spPr>
          <a:xfrm>
            <a:off x="0" y="-16358"/>
            <a:ext cx="12192000" cy="601133"/>
          </a:xfrm>
          <a:prstGeom prst="rect">
            <a:avLst/>
          </a:prstGeom>
          <a:solidFill>
            <a:srgbClr val="FF6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716280" y="0"/>
            <a:ext cx="4239260" cy="584775"/>
          </a:xfrm>
          <a:prstGeom prst="rect">
            <a:avLst/>
          </a:prstGeom>
          <a:noFill/>
        </p:spPr>
        <p:txBody>
          <a:bodyPr wrap="square" rtlCol="0">
            <a:spAutoFit/>
          </a:bodyPr>
          <a:lstStyle/>
          <a:p>
            <a:r>
              <a:rPr lang="zh-CN" altLang="en-US" sz="3200" dirty="0">
                <a:solidFill>
                  <a:schemeClr val="bg1"/>
                </a:solidFill>
                <a:latin typeface="黑体" panose="02010609060101010101" charset="-122"/>
                <a:ea typeface="黑体" panose="02010609060101010101" charset="-122"/>
              </a:rPr>
              <a:t>工作人员主界面</a:t>
            </a:r>
            <a:endParaRPr lang="zh-CN" sz="3200" dirty="0">
              <a:solidFill>
                <a:schemeClr val="bg1"/>
              </a:solidFill>
              <a:latin typeface="黑体" panose="02010609060101010101" charset="-122"/>
              <a:ea typeface="黑体" panose="02010609060101010101" charset="-122"/>
            </a:endParaRPr>
          </a:p>
        </p:txBody>
      </p:sp>
      <p:grpSp>
        <p:nvGrpSpPr>
          <p:cNvPr id="4" name="组合 7"/>
          <p:cNvGrpSpPr/>
          <p:nvPr/>
        </p:nvGrpSpPr>
        <p:grpSpPr>
          <a:xfrm>
            <a:off x="257207" y="196849"/>
            <a:ext cx="459073" cy="207434"/>
            <a:chOff x="764360" y="838200"/>
            <a:chExt cx="531040" cy="270934"/>
          </a:xfrm>
        </p:grpSpPr>
        <p:cxnSp>
          <p:nvCxnSpPr>
            <p:cNvPr id="5" name="直接连接符 4"/>
            <p:cNvCxnSpPr/>
            <p:nvPr/>
          </p:nvCxnSpPr>
          <p:spPr>
            <a:xfrm>
              <a:off x="764360" y="838200"/>
              <a:ext cx="53104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764360" y="973667"/>
              <a:ext cx="53104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64360" y="1109134"/>
              <a:ext cx="53104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9" name="图片 8"/>
          <p:cNvPicPr/>
          <p:nvPr/>
        </p:nvPicPr>
        <p:blipFill>
          <a:blip r:embed="rId3"/>
          <a:srcRect/>
          <a:stretch/>
        </p:blipFill>
        <p:spPr bwMode="auto">
          <a:xfrm>
            <a:off x="191320" y="797982"/>
            <a:ext cx="11714353" cy="5759452"/>
          </a:xfrm>
          <a:prstGeom prst="rect">
            <a:avLst/>
          </a:prstGeom>
          <a:noFill/>
          <a:ln w="9525">
            <a:noFill/>
            <a:miter lim="800000"/>
            <a:headEnd/>
            <a:tailEnd/>
          </a:ln>
        </p:spPr>
      </p:pic>
    </p:spTree>
    <p:extLst>
      <p:ext uri="{BB962C8B-B14F-4D97-AF65-F5344CB8AC3E}">
        <p14:creationId xmlns:p14="http://schemas.microsoft.com/office/powerpoint/2010/main" val="164794697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0"/>
            <a:ext cx="12192000" cy="601133"/>
          </a:xfrm>
          <a:prstGeom prst="rect">
            <a:avLst/>
          </a:prstGeom>
          <a:solidFill>
            <a:srgbClr val="FF6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 name="文本框 2"/>
          <p:cNvSpPr txBox="1"/>
          <p:nvPr/>
        </p:nvSpPr>
        <p:spPr>
          <a:xfrm>
            <a:off x="716100" y="17961"/>
            <a:ext cx="3418173" cy="5835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lang="zh-CN" altLang="en-US" sz="3200" kern="0" dirty="0">
                <a:solidFill>
                  <a:schemeClr val="bg1"/>
                </a:solidFill>
                <a:latin typeface="黑体" panose="02010609060101010101" charset="-122"/>
                <a:ea typeface="黑体" panose="02010609060101010101" charset="-122"/>
              </a:rPr>
              <a:t>系统</a:t>
            </a:r>
            <a:r>
              <a:rPr kumimoji="0" lang="zh-CN" sz="3200" b="0" i="0" u="none" strike="noStrike" kern="0" cap="none" spc="0" normalizeH="0" baseline="0" noProof="0" dirty="0">
                <a:ln>
                  <a:noFill/>
                </a:ln>
                <a:solidFill>
                  <a:schemeClr val="bg1"/>
                </a:solidFill>
                <a:effectLst/>
                <a:uLnTx/>
                <a:uFillTx/>
                <a:latin typeface="黑体" panose="02010609060101010101" charset="-122"/>
                <a:ea typeface="黑体" panose="02010609060101010101" charset="-122"/>
              </a:rPr>
              <a:t>测试</a:t>
            </a:r>
          </a:p>
        </p:txBody>
      </p:sp>
      <p:grpSp>
        <p:nvGrpSpPr>
          <p:cNvPr id="8" name="组合 7"/>
          <p:cNvGrpSpPr/>
          <p:nvPr/>
        </p:nvGrpSpPr>
        <p:grpSpPr>
          <a:xfrm>
            <a:off x="257207" y="196849"/>
            <a:ext cx="459073" cy="207434"/>
            <a:chOff x="764360" y="838200"/>
            <a:chExt cx="531040" cy="270934"/>
          </a:xfrm>
        </p:grpSpPr>
        <p:cxnSp>
          <p:nvCxnSpPr>
            <p:cNvPr id="5" name="直接连接符 4"/>
            <p:cNvCxnSpPr/>
            <p:nvPr/>
          </p:nvCxnSpPr>
          <p:spPr>
            <a:xfrm>
              <a:off x="764360" y="838200"/>
              <a:ext cx="53104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764360" y="973667"/>
              <a:ext cx="53104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64360" y="1109134"/>
              <a:ext cx="53104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3" name="矩形 22"/>
          <p:cNvSpPr/>
          <p:nvPr/>
        </p:nvSpPr>
        <p:spPr>
          <a:xfrm>
            <a:off x="257207" y="1371600"/>
            <a:ext cx="11015980" cy="2246769"/>
          </a:xfrm>
          <a:prstGeom prst="rect">
            <a:avLst/>
          </a:prstGeom>
        </p:spPr>
        <p:txBody>
          <a:bodyPr wrap="square">
            <a:spAutoFit/>
          </a:bodyPr>
          <a:lstStyle/>
          <a:p>
            <a:r>
              <a:rPr lang="zh-CN" altLang="en-US" sz="2000" dirty="0"/>
              <a:t>在测试过程中，使用者可以了解到该系统是怎样满足自身的业务需要的，同时，使用者也会根据新的业务流程，对软件进行调整或改善，并采用一些措施确保能够达到业务处理的要求。该测试由软件开发人员和用户共同参与，并利用用户实际的商业数据进行</a:t>
            </a:r>
            <a:r>
              <a:rPr lang="en-US" altLang="zh-CN" sz="2000" dirty="0"/>
              <a:t>[16]</a:t>
            </a:r>
            <a:r>
              <a:rPr lang="zh-CN" altLang="en-US" sz="2000" dirty="0"/>
              <a:t>。</a:t>
            </a:r>
          </a:p>
          <a:p>
            <a:r>
              <a:rPr lang="zh-CN" altLang="en-US" sz="2000" dirty="0"/>
              <a:t>测试包括可靠性测试、安全性测试、数据运行的准确性等。在进行测试时，通常要创建一个仿真账号集合，把基本的资料录入到计算机中</a:t>
            </a:r>
            <a:r>
              <a:rPr lang="en-US" altLang="zh-CN" sz="2000" dirty="0"/>
              <a:t>[17]</a:t>
            </a:r>
            <a:r>
              <a:rPr lang="zh-CN" altLang="en-US" sz="2000" dirty="0"/>
              <a:t>。界面试验主要包括两项工作：界面检测和功能检测，界面检测主要是指系统在使用后能否正常登陆，以及各个功能区域的设计需求。功能测试是指对系统各模块的功能测试。</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1F5F8"/>
        </a:solidFill>
        <a:effectLst/>
      </p:bgPr>
    </p:bg>
    <p:spTree>
      <p:nvGrpSpPr>
        <p:cNvPr id="1" name=""/>
        <p:cNvGrpSpPr/>
        <p:nvPr/>
      </p:nvGrpSpPr>
      <p:grpSpPr>
        <a:xfrm>
          <a:off x="0" y="0"/>
          <a:ext cx="0" cy="0"/>
          <a:chOff x="0" y="0"/>
          <a:chExt cx="0" cy="0"/>
        </a:xfrm>
      </p:grpSpPr>
      <p:sp>
        <p:nvSpPr>
          <p:cNvPr id="2" name="矩形 1"/>
          <p:cNvSpPr/>
          <p:nvPr/>
        </p:nvSpPr>
        <p:spPr>
          <a:xfrm>
            <a:off x="0" y="0"/>
            <a:ext cx="12192000" cy="601133"/>
          </a:xfrm>
          <a:prstGeom prst="rect">
            <a:avLst/>
          </a:prstGeom>
          <a:solidFill>
            <a:srgbClr val="546F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 name="文本框 2"/>
          <p:cNvSpPr txBox="1"/>
          <p:nvPr/>
        </p:nvSpPr>
        <p:spPr>
          <a:xfrm>
            <a:off x="764360" y="100511"/>
            <a:ext cx="3418173" cy="584775"/>
          </a:xfrm>
          <a:prstGeom prst="rect">
            <a:avLst/>
          </a:prstGeom>
          <a:noFill/>
        </p:spPr>
        <p:txBody>
          <a:bodyPr wrap="square" rtlCol="0">
            <a:spAutoFit/>
          </a:bodyPr>
          <a:lstStyle/>
          <a:p>
            <a:pPr>
              <a:defRPr/>
            </a:pPr>
            <a:r>
              <a:rPr lang="zh-CN" altLang="en-US" sz="3200" kern="0" dirty="0">
                <a:solidFill>
                  <a:schemeClr val="bg1"/>
                </a:solidFill>
                <a:latin typeface="黑体" panose="02010609060101010101" charset="-122"/>
                <a:ea typeface="黑体" panose="02010609060101010101" charset="-122"/>
              </a:rPr>
              <a:t>结  论</a:t>
            </a:r>
          </a:p>
        </p:txBody>
      </p:sp>
      <p:grpSp>
        <p:nvGrpSpPr>
          <p:cNvPr id="8" name="组合 7"/>
          <p:cNvGrpSpPr/>
          <p:nvPr/>
        </p:nvGrpSpPr>
        <p:grpSpPr>
          <a:xfrm>
            <a:off x="257207" y="196849"/>
            <a:ext cx="459073" cy="207434"/>
            <a:chOff x="764360" y="838200"/>
            <a:chExt cx="531040" cy="270934"/>
          </a:xfrm>
        </p:grpSpPr>
        <p:cxnSp>
          <p:nvCxnSpPr>
            <p:cNvPr id="5" name="直接连接符 4"/>
            <p:cNvCxnSpPr/>
            <p:nvPr/>
          </p:nvCxnSpPr>
          <p:spPr>
            <a:xfrm>
              <a:off x="764360" y="838200"/>
              <a:ext cx="53104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764360" y="973667"/>
              <a:ext cx="53104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64360" y="1109134"/>
              <a:ext cx="53104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257207" y="684076"/>
            <a:ext cx="11064240" cy="4093428"/>
          </a:xfrm>
          <a:prstGeom prst="rect">
            <a:avLst/>
          </a:prstGeom>
          <a:noFill/>
          <a:ln w="9525">
            <a:noFill/>
          </a:ln>
        </p:spPr>
        <p:txBody>
          <a:bodyPr wrap="square">
            <a:spAutoFit/>
          </a:bodyPr>
          <a:lstStyle/>
          <a:p>
            <a:r>
              <a:rPr lang="en-US" sz="2000" dirty="0"/>
              <a:t> </a:t>
            </a:r>
            <a:endParaRPr lang="zh-CN" altLang="en-US" sz="2000" dirty="0"/>
          </a:p>
          <a:p>
            <a:r>
              <a:rPr lang="zh-CN" altLang="en-US" sz="2000" dirty="0"/>
              <a:t>本论文的研究对象为高校校园外卖点餐体系。目的在于为高校提供一个合理、高效的管理体系。其主要作用是有效地处理高校校园外卖点餐信息的问题。</a:t>
            </a:r>
          </a:p>
          <a:p>
            <a:r>
              <a:rPr lang="zh-CN" altLang="en-US" sz="2000" dirty="0"/>
              <a:t>整个体系由管理员、用户、商家和工作人员四大部分组成。因为本软件是为方便快捷方便的实际工作过程而设计的，因此具有很好的实用性和实用性。</a:t>
            </a:r>
          </a:p>
          <a:p>
            <a:r>
              <a:rPr lang="zh-CN" altLang="en-US" sz="2000" dirty="0"/>
              <a:t>在建立这个体系时，我们进行了很多调查，通过对不同观点进行了调查，并借鉴了各行业的运作方式，对问题进行了研究和研究。找出一个合理的解决办法。结果表明，本软件的研制，能很好地解决目前运作成本高、工作效率等问题。</a:t>
            </a:r>
          </a:p>
          <a:p>
            <a:endParaRPr lang="zh-CN" altLang="en-US" sz="2000" dirty="0"/>
          </a:p>
          <a:p>
            <a:r>
              <a:rPr lang="zh-CN" altLang="en-US" sz="2000" dirty="0"/>
              <a:t>在设计的时候，我们总是按照软件的设计流程，详情的需求分析、大纲设计、详情设计、界面设计和代码设计。该流程是以模块式的方式进行的。在系统接口的设计上，根据使用者的需求和电脑的使用程度，</a:t>
            </a:r>
          </a:p>
          <a:p>
            <a:r>
              <a:rPr lang="zh-CN" altLang="en-US" sz="2000" dirty="0"/>
              <a:t>初始接口的设计相当的简洁和实际。各用户可以在“欢迎”的界面上进行，以便于用户的工作。</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srcRect b="26913"/>
          <a:stretch>
            <a:fillRect/>
          </a:stretch>
        </p:blipFill>
        <p:spPr>
          <a:xfrm>
            <a:off x="0" y="0"/>
            <a:ext cx="12192000" cy="5012267"/>
          </a:xfrm>
          <a:prstGeom prst="rect">
            <a:avLst/>
          </a:prstGeom>
        </p:spPr>
      </p:pic>
      <p:sp>
        <p:nvSpPr>
          <p:cNvPr id="3" name="矩形 2"/>
          <p:cNvSpPr/>
          <p:nvPr/>
        </p:nvSpPr>
        <p:spPr>
          <a:xfrm>
            <a:off x="6474690" y="147320"/>
            <a:ext cx="5541415" cy="4675403"/>
          </a:xfrm>
          <a:prstGeom prst="rect">
            <a:avLst/>
          </a:prstGeom>
          <a:noFill/>
          <a:ln>
            <a:noFill/>
          </a:ln>
          <a:effectLst>
            <a:outerShdw blurRad="165100" sx="101000" sy="101000" algn="ctr" rotWithShape="0">
              <a:prstClr val="black">
                <a:alpha val="6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rPr>
              <a:t>系统根据现在南京某高校校园外卖点餐现有的管理模块进行开发和扩展，采用面向对象的开发的思想和结构化的开发方法对南京某高校校园外卖点餐的现状进行系统调查。采用结构化的分析设计，该方法要求结合一定的图表，在模块化的基础上进行系统的开发工作。在设计中采用“自下而上”的思想，在南京某高校校园外卖点餐系统模块实现了个人中心、美食分类管理、用户管理、商家管理、美食信息管理、工作人员管理、安全检查管理、系统管理、订单管理等的功能性进行操作。最终，对基本系统开展了检测，包含系统功能测试、还对测试进行分析；测试分析结果表明，该系统能够实现所需的功能，运行状况尚可并无明显缺点。</a:t>
            </a:r>
          </a:p>
        </p:txBody>
      </p:sp>
      <p:sp>
        <p:nvSpPr>
          <p:cNvPr id="5" name="矩形 4"/>
          <p:cNvSpPr/>
          <p:nvPr/>
        </p:nvSpPr>
        <p:spPr>
          <a:xfrm>
            <a:off x="4308475" y="5496560"/>
            <a:ext cx="4294505" cy="1106805"/>
          </a:xfrm>
          <a:prstGeom prst="rect">
            <a:avLst/>
          </a:prstGeom>
        </p:spPr>
        <p:txBody>
          <a:bodyPr wrap="square">
            <a:spAutoFit/>
          </a:bodyPr>
          <a:lstStyle/>
          <a:p>
            <a:r>
              <a:rPr lang="zh-CN" altLang="en-US" sz="6600" b="1" dirty="0"/>
              <a:t>摘     要</a:t>
            </a:r>
          </a:p>
        </p:txBody>
      </p:sp>
    </p:spTree>
  </p:cSld>
  <p:clrMapOvr>
    <a:masterClrMapping/>
  </p:clrMapOvr>
  <p:transition spd="med">
    <p:pull dir="d"/>
  </p:transition>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1F5F8"/>
        </a:solidFill>
        <a:effectLst/>
      </p:bgPr>
    </p:bg>
    <p:spTree>
      <p:nvGrpSpPr>
        <p:cNvPr id="1" name=""/>
        <p:cNvGrpSpPr/>
        <p:nvPr/>
      </p:nvGrpSpPr>
      <p:grpSpPr>
        <a:xfrm>
          <a:off x="0" y="0"/>
          <a:ext cx="0" cy="0"/>
          <a:chOff x="0" y="0"/>
          <a:chExt cx="0" cy="0"/>
        </a:xfrm>
      </p:grpSpPr>
      <p:sp>
        <p:nvSpPr>
          <p:cNvPr id="2" name="矩形 1"/>
          <p:cNvSpPr/>
          <p:nvPr/>
        </p:nvSpPr>
        <p:spPr>
          <a:xfrm>
            <a:off x="0" y="-1"/>
            <a:ext cx="12192000" cy="601133"/>
          </a:xfrm>
          <a:prstGeom prst="rect">
            <a:avLst/>
          </a:prstGeom>
          <a:solidFill>
            <a:srgbClr val="398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 name="文本框 2"/>
          <p:cNvSpPr txBox="1"/>
          <p:nvPr/>
        </p:nvSpPr>
        <p:spPr>
          <a:xfrm>
            <a:off x="764360" y="100511"/>
            <a:ext cx="3418173" cy="5835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3200" b="0" i="0" u="none" strike="noStrike" kern="0" cap="none" spc="0" normalizeH="0" baseline="0" noProof="0" dirty="0">
                <a:ln>
                  <a:noFill/>
                </a:ln>
                <a:solidFill>
                  <a:schemeClr val="bg1"/>
                </a:solidFill>
                <a:effectLst/>
                <a:uLnTx/>
                <a:uFillTx/>
                <a:latin typeface="黑体" panose="02010609060101010101" charset="-122"/>
                <a:ea typeface="黑体" panose="02010609060101010101" charset="-122"/>
              </a:rPr>
              <a:t>参考文献</a:t>
            </a:r>
          </a:p>
        </p:txBody>
      </p:sp>
      <p:grpSp>
        <p:nvGrpSpPr>
          <p:cNvPr id="8" name="组合 7"/>
          <p:cNvGrpSpPr/>
          <p:nvPr/>
        </p:nvGrpSpPr>
        <p:grpSpPr>
          <a:xfrm>
            <a:off x="257207" y="196849"/>
            <a:ext cx="459073" cy="207434"/>
            <a:chOff x="764360" y="838200"/>
            <a:chExt cx="531040" cy="270934"/>
          </a:xfrm>
        </p:grpSpPr>
        <p:cxnSp>
          <p:nvCxnSpPr>
            <p:cNvPr id="5" name="直接连接符 4"/>
            <p:cNvCxnSpPr/>
            <p:nvPr/>
          </p:nvCxnSpPr>
          <p:spPr>
            <a:xfrm>
              <a:off x="764360" y="838200"/>
              <a:ext cx="53104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764360" y="973667"/>
              <a:ext cx="53104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64360" y="1109134"/>
              <a:ext cx="53104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335756" y="788059"/>
            <a:ext cx="11520487" cy="5909310"/>
          </a:xfrm>
          <a:prstGeom prst="rect">
            <a:avLst/>
          </a:prstGeom>
        </p:spPr>
        <p:txBody>
          <a:bodyPr wrap="square">
            <a:spAutoFit/>
          </a:bodyPr>
          <a:lstStyle/>
          <a:p>
            <a:pPr lvl="0"/>
            <a:r>
              <a:rPr lang="en-US" altLang="zh-CN" dirty="0"/>
              <a:t>[1] </a:t>
            </a:r>
            <a:r>
              <a:rPr lang="zh-CN" altLang="en-US" dirty="0"/>
              <a:t>罗尹奇</a:t>
            </a:r>
            <a:r>
              <a:rPr lang="en-US" altLang="zh-CN" dirty="0"/>
              <a:t>.</a:t>
            </a:r>
            <a:r>
              <a:rPr lang="zh-CN" altLang="en-US" dirty="0"/>
              <a:t>基于</a:t>
            </a:r>
            <a:r>
              <a:rPr lang="en-US" altLang="zh-CN" dirty="0"/>
              <a:t>JNI</a:t>
            </a:r>
            <a:r>
              <a:rPr lang="zh-CN" altLang="en-US" dirty="0"/>
              <a:t>的</a:t>
            </a:r>
            <a:r>
              <a:rPr lang="en-US" altLang="zh-CN" dirty="0"/>
              <a:t>MySQL</a:t>
            </a:r>
            <a:r>
              <a:rPr lang="zh-CN" altLang="en-US" dirty="0"/>
              <a:t>数据库访问性能优化研究</a:t>
            </a:r>
            <a:r>
              <a:rPr lang="en-US" altLang="zh-CN" dirty="0"/>
              <a:t>[J].</a:t>
            </a:r>
            <a:r>
              <a:rPr lang="zh-CN" altLang="en-US" dirty="0"/>
              <a:t>电子元器件与信息技术，</a:t>
            </a:r>
            <a:r>
              <a:rPr lang="en-US" altLang="zh-CN" dirty="0"/>
              <a:t>2021</a:t>
            </a:r>
            <a:r>
              <a:rPr lang="zh-CN" altLang="en-US" dirty="0"/>
              <a:t>，</a:t>
            </a:r>
            <a:r>
              <a:rPr lang="en-US" altLang="zh-CN" dirty="0"/>
              <a:t>5(12):3-6.DOI:10.19772/j.cnki.2096-4455.2021.12.002.</a:t>
            </a:r>
          </a:p>
          <a:p>
            <a:pPr lvl="0"/>
            <a:r>
              <a:rPr lang="en-US" altLang="zh-CN" dirty="0"/>
              <a:t>[2] </a:t>
            </a:r>
            <a:r>
              <a:rPr lang="zh-CN" altLang="en-US" dirty="0"/>
              <a:t>李根</a:t>
            </a:r>
            <a:r>
              <a:rPr lang="en-US" altLang="zh-CN" dirty="0"/>
              <a:t>.</a:t>
            </a:r>
            <a:r>
              <a:rPr lang="zh-CN" altLang="en-US" dirty="0"/>
              <a:t>基于</a:t>
            </a:r>
            <a:r>
              <a:rPr lang="en-US" altLang="zh-CN" dirty="0"/>
              <a:t>Django</a:t>
            </a:r>
            <a:r>
              <a:rPr lang="zh-CN" altLang="en-US" dirty="0"/>
              <a:t>框架的生物信息网站建设</a:t>
            </a:r>
            <a:r>
              <a:rPr lang="en-US" altLang="zh-CN" dirty="0"/>
              <a:t>[D] .</a:t>
            </a:r>
            <a:r>
              <a:rPr lang="zh-CN" altLang="en-US" dirty="0"/>
              <a:t>大连海事大学</a:t>
            </a:r>
            <a:r>
              <a:rPr lang="en-US" altLang="zh-CN" dirty="0"/>
              <a:t>,2018.</a:t>
            </a:r>
          </a:p>
          <a:p>
            <a:pPr lvl="0"/>
            <a:r>
              <a:rPr lang="en-US" altLang="zh-CN" dirty="0"/>
              <a:t>[3] </a:t>
            </a:r>
            <a:r>
              <a:rPr lang="zh-CN" altLang="en-US" dirty="0"/>
              <a:t>薛耀伟</a:t>
            </a:r>
            <a:r>
              <a:rPr lang="en-US" altLang="zh-CN" dirty="0"/>
              <a:t>.</a:t>
            </a:r>
            <a:r>
              <a:rPr lang="zh-CN" altLang="en-US" dirty="0"/>
              <a:t>基于</a:t>
            </a:r>
            <a:r>
              <a:rPr lang="en-US" altLang="zh-CN" dirty="0"/>
              <a:t>Django</a:t>
            </a:r>
            <a:r>
              <a:rPr lang="zh-CN" altLang="en-US" dirty="0"/>
              <a:t>框架管理界面自动生成模块的设计与实现</a:t>
            </a:r>
            <a:r>
              <a:rPr lang="en-US" altLang="zh-CN" dirty="0"/>
              <a:t>[D].</a:t>
            </a:r>
            <a:r>
              <a:rPr lang="zh-CN" altLang="en-US" dirty="0"/>
              <a:t>哈尔滨工业大学</a:t>
            </a:r>
            <a:r>
              <a:rPr lang="en-US" altLang="zh-CN" dirty="0"/>
              <a:t>,2020.</a:t>
            </a:r>
          </a:p>
          <a:p>
            <a:pPr lvl="0"/>
            <a:r>
              <a:rPr lang="en-US" altLang="zh-CN" dirty="0"/>
              <a:t>[4] </a:t>
            </a:r>
            <a:r>
              <a:rPr lang="zh-CN" altLang="en-US" dirty="0"/>
              <a:t>高俊杰</a:t>
            </a:r>
            <a:r>
              <a:rPr lang="en-US" altLang="zh-CN" dirty="0"/>
              <a:t>.</a:t>
            </a:r>
            <a:r>
              <a:rPr lang="zh-CN" altLang="en-US" dirty="0"/>
              <a:t>基于</a:t>
            </a:r>
            <a:r>
              <a:rPr lang="en-US" altLang="zh-CN" dirty="0"/>
              <a:t>BS</a:t>
            </a:r>
            <a:r>
              <a:rPr lang="zh-CN" altLang="en-US" dirty="0"/>
              <a:t>模式电子商务系统的设计与实现</a:t>
            </a:r>
            <a:r>
              <a:rPr lang="en-US" altLang="zh-CN" dirty="0"/>
              <a:t>[D].</a:t>
            </a:r>
            <a:r>
              <a:rPr lang="zh-CN" altLang="en-US" dirty="0"/>
              <a:t>天津大学，</a:t>
            </a:r>
            <a:r>
              <a:rPr lang="en-US" altLang="zh-CN" dirty="0"/>
              <a:t>2018.</a:t>
            </a:r>
          </a:p>
          <a:p>
            <a:pPr lvl="0"/>
            <a:r>
              <a:rPr lang="en-US" altLang="zh-CN" dirty="0"/>
              <a:t>[5] </a:t>
            </a:r>
            <a:r>
              <a:rPr lang="zh-CN" altLang="en-US" dirty="0"/>
              <a:t>薛建利</a:t>
            </a:r>
            <a:r>
              <a:rPr lang="en-US" altLang="zh-CN" dirty="0"/>
              <a:t>. </a:t>
            </a:r>
            <a:r>
              <a:rPr lang="zh-CN" altLang="en-US" dirty="0"/>
              <a:t>基于</a:t>
            </a:r>
            <a:r>
              <a:rPr lang="en-US" altLang="zh-CN" dirty="0"/>
              <a:t>B/S</a:t>
            </a:r>
            <a:r>
              <a:rPr lang="zh-CN" altLang="en-US" dirty="0"/>
              <a:t>旅游综合管理系统的设计与实现</a:t>
            </a:r>
            <a:r>
              <a:rPr lang="en-US" altLang="zh-CN" dirty="0"/>
              <a:t>[D].</a:t>
            </a:r>
            <a:r>
              <a:rPr lang="zh-CN" altLang="en-US" dirty="0"/>
              <a:t>西安电子科技大学，</a:t>
            </a:r>
            <a:r>
              <a:rPr lang="en-US" altLang="zh-CN" dirty="0"/>
              <a:t>2020.</a:t>
            </a:r>
          </a:p>
          <a:p>
            <a:pPr lvl="0"/>
            <a:r>
              <a:rPr lang="en-US" altLang="zh-CN" dirty="0"/>
              <a:t>[6] </a:t>
            </a:r>
            <a:r>
              <a:rPr lang="zh-CN" altLang="en-US" dirty="0"/>
              <a:t>周玥</a:t>
            </a:r>
            <a:r>
              <a:rPr lang="en-US" altLang="zh-CN" dirty="0"/>
              <a:t>.</a:t>
            </a:r>
            <a:r>
              <a:rPr lang="zh-CN" altLang="en-US" dirty="0"/>
              <a:t>基于</a:t>
            </a:r>
            <a:r>
              <a:rPr lang="en-US" altLang="zh-CN" dirty="0"/>
              <a:t>Django</a:t>
            </a:r>
            <a:r>
              <a:rPr lang="zh-CN" altLang="en-US" dirty="0"/>
              <a:t>框架的校园预约打印网站设计与实现</a:t>
            </a:r>
            <a:r>
              <a:rPr lang="en-US" altLang="zh-CN" dirty="0"/>
              <a:t>[D].</a:t>
            </a:r>
            <a:r>
              <a:rPr lang="zh-CN" altLang="en-US" dirty="0"/>
              <a:t>吉林大学</a:t>
            </a:r>
            <a:r>
              <a:rPr lang="en-US" altLang="zh-CN" dirty="0"/>
              <a:t>,2019.</a:t>
            </a:r>
          </a:p>
          <a:p>
            <a:pPr lvl="0"/>
            <a:r>
              <a:rPr lang="en-US" altLang="zh-CN" dirty="0"/>
              <a:t>[7] </a:t>
            </a:r>
            <a:r>
              <a:rPr lang="zh-CN" altLang="en-US" dirty="0"/>
              <a:t>苏文瑾</a:t>
            </a:r>
            <a:r>
              <a:rPr lang="en-US" altLang="zh-CN" dirty="0"/>
              <a:t>.“MySQL</a:t>
            </a:r>
            <a:r>
              <a:rPr lang="zh-CN" altLang="en-US" dirty="0"/>
              <a:t>数据库”课程教学难点分析</a:t>
            </a:r>
            <a:r>
              <a:rPr lang="en-US" altLang="zh-CN" dirty="0"/>
              <a:t>——</a:t>
            </a:r>
            <a:r>
              <a:rPr lang="zh-CN" altLang="en-US" dirty="0"/>
              <a:t>以数据库设计为例</a:t>
            </a:r>
            <a:r>
              <a:rPr lang="en-US" altLang="zh-CN" dirty="0"/>
              <a:t>[J].</a:t>
            </a:r>
            <a:r>
              <a:rPr lang="zh-CN" altLang="en-US" dirty="0"/>
              <a:t>无线互联科技，</a:t>
            </a:r>
            <a:r>
              <a:rPr lang="en-US" altLang="zh-CN" dirty="0"/>
              <a:t>2021</a:t>
            </a:r>
            <a:r>
              <a:rPr lang="zh-CN" altLang="en-US" dirty="0"/>
              <a:t>，</a:t>
            </a:r>
            <a:r>
              <a:rPr lang="en-US" altLang="zh-CN" dirty="0"/>
              <a:t>18(12):119-120.</a:t>
            </a:r>
          </a:p>
          <a:p>
            <a:pPr lvl="0"/>
            <a:r>
              <a:rPr lang="en-US" altLang="zh-CN" dirty="0"/>
              <a:t>[8]</a:t>
            </a:r>
            <a:r>
              <a:rPr lang="zh-CN" altLang="en-US" dirty="0"/>
              <a:t>毕超群</a:t>
            </a:r>
            <a:r>
              <a:rPr lang="en-US" altLang="zh-CN" dirty="0"/>
              <a:t>.</a:t>
            </a:r>
            <a:r>
              <a:rPr lang="zh-CN" altLang="en-US" dirty="0"/>
              <a:t>计算机数据库开发的必要性设计原则</a:t>
            </a:r>
            <a:r>
              <a:rPr lang="en-US" altLang="zh-CN" dirty="0"/>
              <a:t>[J].</a:t>
            </a:r>
            <a:r>
              <a:rPr lang="zh-CN" altLang="en-US" dirty="0"/>
              <a:t>电子技术，</a:t>
            </a:r>
            <a:r>
              <a:rPr lang="en-US" altLang="zh-CN" dirty="0"/>
              <a:t>2021</a:t>
            </a:r>
            <a:r>
              <a:rPr lang="zh-CN" altLang="en-US" dirty="0"/>
              <a:t>，</a:t>
            </a:r>
            <a:r>
              <a:rPr lang="en-US" altLang="zh-CN" dirty="0"/>
              <a:t>50(05):106-107.</a:t>
            </a:r>
          </a:p>
          <a:p>
            <a:pPr lvl="0"/>
            <a:r>
              <a:rPr lang="en-US" altLang="zh-CN" dirty="0"/>
              <a:t>[9] </a:t>
            </a:r>
            <a:r>
              <a:rPr lang="zh-CN" altLang="en-US" dirty="0"/>
              <a:t>王嘉庆，杨卫东，何亦征</a:t>
            </a:r>
            <a:r>
              <a:rPr lang="en-US" altLang="zh-CN" dirty="0"/>
              <a:t>.</a:t>
            </a:r>
            <a:r>
              <a:rPr lang="zh-CN" altLang="en-US" dirty="0"/>
              <a:t>关系数据库的实体间关系提取方法的研究</a:t>
            </a:r>
            <a:r>
              <a:rPr lang="en-US" altLang="zh-CN" dirty="0"/>
              <a:t>[J].</a:t>
            </a:r>
            <a:r>
              <a:rPr lang="zh-CN" altLang="en-US" dirty="0"/>
              <a:t>计算机应用与软件，</a:t>
            </a:r>
            <a:r>
              <a:rPr lang="en-US" altLang="zh-CN" dirty="0"/>
              <a:t>2019</a:t>
            </a:r>
            <a:r>
              <a:rPr lang="zh-CN" altLang="en-US" dirty="0"/>
              <a:t>，</a:t>
            </a:r>
            <a:r>
              <a:rPr lang="en-US" altLang="zh-CN" dirty="0"/>
              <a:t>36(10):10-16+38.</a:t>
            </a:r>
          </a:p>
          <a:p>
            <a:pPr lvl="0"/>
            <a:r>
              <a:rPr lang="en-US" altLang="zh-CN" dirty="0"/>
              <a:t>[10] Tiwari, </a:t>
            </a:r>
            <a:r>
              <a:rPr lang="en-US" altLang="zh-CN" dirty="0" err="1"/>
              <a:t>Usha,Mehfuz</a:t>
            </a:r>
            <a:r>
              <a:rPr lang="en-US" altLang="zh-CN" dirty="0"/>
              <a:t>, </a:t>
            </a:r>
            <a:r>
              <a:rPr lang="en-US" altLang="zh-CN" dirty="0" err="1"/>
              <a:t>Shabana,Sharma</a:t>
            </a:r>
            <a:r>
              <a:rPr lang="en-US" altLang="zh-CN" dirty="0"/>
              <a:t>, </a:t>
            </a:r>
            <a:r>
              <a:rPr lang="en-US" altLang="zh-CN" dirty="0" err="1"/>
              <a:t>Satyam,Pandey</a:t>
            </a:r>
            <a:r>
              <a:rPr lang="en-US" altLang="zh-CN" dirty="0"/>
              <a:t>, Vinayak </a:t>
            </a:r>
            <a:r>
              <a:rPr lang="en-US" altLang="zh-CN" dirty="0" err="1"/>
              <a:t>Triguna</a:t>
            </a:r>
            <a:r>
              <a:rPr lang="en-US" altLang="zh-CN" dirty="0"/>
              <a:t>. Design of Python Based Lost and Found Website for College Campus [J]. Int. Conf. Power Electron., Control </a:t>
            </a:r>
            <a:r>
              <a:rPr lang="en-US" altLang="zh-CN" dirty="0" err="1"/>
              <a:t>Autom</a:t>
            </a:r>
            <a:r>
              <a:rPr lang="en-US" altLang="zh-CN" dirty="0"/>
              <a:t>., ICPECA – Proc,2019.</a:t>
            </a:r>
          </a:p>
          <a:p>
            <a:pPr lvl="0"/>
            <a:r>
              <a:rPr lang="en-US" altLang="zh-CN" dirty="0"/>
              <a:t>[11] Tiwari, </a:t>
            </a:r>
            <a:r>
              <a:rPr lang="en-US" altLang="zh-CN" dirty="0" err="1"/>
              <a:t>Usha,Mehfuz</a:t>
            </a:r>
            <a:r>
              <a:rPr lang="en-US" altLang="zh-CN" dirty="0"/>
              <a:t>, </a:t>
            </a:r>
            <a:r>
              <a:rPr lang="en-US" altLang="zh-CN" dirty="0" err="1"/>
              <a:t>Shabana,Sharma</a:t>
            </a:r>
            <a:r>
              <a:rPr lang="en-US" altLang="zh-CN" dirty="0"/>
              <a:t>, </a:t>
            </a:r>
            <a:r>
              <a:rPr lang="en-US" altLang="zh-CN" dirty="0" err="1"/>
              <a:t>Satyam,Pandey</a:t>
            </a:r>
            <a:r>
              <a:rPr lang="en-US" altLang="zh-CN" dirty="0"/>
              <a:t>, Vinayak </a:t>
            </a:r>
            <a:r>
              <a:rPr lang="en-US" altLang="zh-CN" dirty="0" err="1"/>
              <a:t>Triguna</a:t>
            </a:r>
            <a:r>
              <a:rPr lang="en-US" altLang="zh-CN" dirty="0"/>
              <a:t>. Design of Python Based Lost and Found Website for College Campus [J]. Int. Conf. Power Electron., Control </a:t>
            </a:r>
            <a:r>
              <a:rPr lang="en-US" altLang="zh-CN" dirty="0" err="1"/>
              <a:t>Autom</a:t>
            </a:r>
            <a:r>
              <a:rPr lang="en-US" altLang="zh-CN" dirty="0"/>
              <a:t>., ICPECA – Proc,2019.</a:t>
            </a:r>
          </a:p>
          <a:p>
            <a:pPr lvl="0"/>
            <a:r>
              <a:rPr lang="en-US" altLang="zh-CN" dirty="0"/>
              <a:t>[12] </a:t>
            </a:r>
            <a:r>
              <a:rPr lang="en-US" altLang="zh-CN" dirty="0" err="1"/>
              <a:t>Suryanto,WiwitIrna</a:t>
            </a:r>
            <a:r>
              <a:rPr lang="zh-CN" altLang="en-US" dirty="0"/>
              <a:t>，</a:t>
            </a:r>
            <a:r>
              <a:rPr lang="en-US" altLang="zh-CN" dirty="0" err="1"/>
              <a:t>ka,Theodosius</a:t>
            </a:r>
            <a:r>
              <a:rPr lang="en-US" altLang="zh-CN" dirty="0"/>
              <a:t> Marwan. Web-based application for inverting one-dimensional </a:t>
            </a:r>
            <a:r>
              <a:rPr lang="en-US" altLang="zh-CN" dirty="0" err="1"/>
              <a:t>magnetotelluric</a:t>
            </a:r>
            <a:r>
              <a:rPr lang="en-US" altLang="zh-CN" dirty="0"/>
              <a:t> data using Python [J].</a:t>
            </a:r>
            <a:r>
              <a:rPr lang="en-US" altLang="zh-CN" dirty="0" err="1"/>
              <a:t>Comput</a:t>
            </a:r>
            <a:r>
              <a:rPr lang="en-US" altLang="zh-CN" dirty="0"/>
              <a:t>. </a:t>
            </a:r>
            <a:r>
              <a:rPr lang="en-US" altLang="zh-CN" dirty="0" err="1"/>
              <a:t>Geosci</a:t>
            </a:r>
            <a:r>
              <a:rPr lang="en-US" altLang="zh-CN" dirty="0"/>
              <a:t>, 2018.</a:t>
            </a:r>
          </a:p>
          <a:p>
            <a:pPr lvl="0"/>
            <a:r>
              <a:rPr lang="en-US" altLang="zh-CN" dirty="0"/>
              <a:t>[13] </a:t>
            </a:r>
            <a:r>
              <a:rPr lang="zh-CN" altLang="en-US" dirty="0"/>
              <a:t>周吉波</a:t>
            </a:r>
            <a:r>
              <a:rPr lang="en-US" altLang="zh-CN" dirty="0"/>
              <a:t>,</a:t>
            </a:r>
            <a:r>
              <a:rPr lang="zh-CN" altLang="en-US" dirty="0"/>
              <a:t>孟利民</a:t>
            </a:r>
            <a:r>
              <a:rPr lang="en-US" altLang="zh-CN" dirty="0"/>
              <a:t>.	</a:t>
            </a:r>
            <a:r>
              <a:rPr lang="zh-CN" altLang="en-US" dirty="0"/>
              <a:t>基于</a:t>
            </a:r>
            <a:r>
              <a:rPr lang="en-US" altLang="zh-CN" dirty="0"/>
              <a:t>Django web</a:t>
            </a:r>
            <a:r>
              <a:rPr lang="zh-CN" altLang="en-US" dirty="0"/>
              <a:t>框架的</a:t>
            </a:r>
            <a:r>
              <a:rPr lang="en-US" altLang="zh-CN" dirty="0"/>
              <a:t>GPS</a:t>
            </a:r>
            <a:r>
              <a:rPr lang="zh-CN" altLang="en-US" dirty="0"/>
              <a:t>车载管理系统网站的设计和实现</a:t>
            </a:r>
            <a:r>
              <a:rPr lang="en-US" altLang="zh-CN" dirty="0"/>
              <a:t>[C].</a:t>
            </a:r>
            <a:r>
              <a:rPr lang="zh-CN" altLang="en-US" dirty="0"/>
              <a:t>第二届亚太地区信息论学术会议论文集</a:t>
            </a:r>
            <a:r>
              <a:rPr lang="en-US" altLang="zh-CN" dirty="0"/>
              <a:t>,2019.</a:t>
            </a:r>
          </a:p>
          <a:p>
            <a:pPr lvl="0"/>
            <a:r>
              <a:rPr lang="en-US" altLang="zh-CN" dirty="0"/>
              <a:t>[14]</a:t>
            </a:r>
            <a:r>
              <a:rPr lang="zh-CN" altLang="en-US" dirty="0"/>
              <a:t>司源，戴跃洪</a:t>
            </a:r>
            <a:r>
              <a:rPr lang="en-US" altLang="zh-CN" dirty="0"/>
              <a:t>.</a:t>
            </a:r>
            <a:r>
              <a:rPr lang="zh-CN" altLang="en-US" dirty="0"/>
              <a:t>基于</a:t>
            </a:r>
            <a:r>
              <a:rPr lang="en-US" altLang="zh-CN" dirty="0"/>
              <a:t>SOA</a:t>
            </a:r>
            <a:r>
              <a:rPr lang="zh-CN" altLang="en-US" dirty="0"/>
              <a:t>的采购管理系统研究与设计</a:t>
            </a:r>
            <a:r>
              <a:rPr lang="en-US" altLang="zh-CN" dirty="0"/>
              <a:t>[J].</a:t>
            </a:r>
            <a:r>
              <a:rPr lang="zh-CN" altLang="en-US" dirty="0"/>
              <a:t>机械，</a:t>
            </a:r>
            <a:r>
              <a:rPr lang="en-US" altLang="zh-CN" dirty="0"/>
              <a:t>2019</a:t>
            </a:r>
            <a:r>
              <a:rPr lang="zh-CN" altLang="en-US" dirty="0"/>
              <a:t>，</a:t>
            </a:r>
            <a:r>
              <a:rPr lang="en-US" altLang="zh-CN" dirty="0"/>
              <a:t>36(11):61-63+66.</a:t>
            </a:r>
          </a:p>
          <a:p>
            <a:pPr lvl="0"/>
            <a:r>
              <a:rPr lang="en-US" altLang="zh-CN" dirty="0"/>
              <a:t>[15] </a:t>
            </a:r>
            <a:r>
              <a:rPr lang="zh-CN" altLang="en-US" dirty="0"/>
              <a:t>陈家全</a:t>
            </a:r>
            <a:r>
              <a:rPr lang="en-US" altLang="zh-CN" dirty="0"/>
              <a:t>. </a:t>
            </a:r>
            <a:r>
              <a:rPr lang="zh-CN" altLang="en-US" dirty="0"/>
              <a:t>县域义务教育均衡发展评价指标体系构建的研究</a:t>
            </a:r>
            <a:r>
              <a:rPr lang="en-US" altLang="zh-CN" dirty="0"/>
              <a:t>[D].</a:t>
            </a:r>
            <a:r>
              <a:rPr lang="zh-CN" altLang="en-US" dirty="0"/>
              <a:t>西南大学，</a:t>
            </a:r>
            <a:r>
              <a:rPr lang="en-US" altLang="zh-CN" dirty="0"/>
              <a:t>2018.</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0" y="6223000"/>
            <a:ext cx="12192000" cy="635000"/>
          </a:xfrm>
          <a:prstGeom prst="rect">
            <a:avLst/>
          </a:prstGeom>
          <a:solidFill>
            <a:srgbClr val="4456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149195" y="3301238"/>
            <a:ext cx="7879080" cy="1015663"/>
          </a:xfrm>
          <a:prstGeom prst="rect">
            <a:avLst/>
          </a:prstGeom>
        </p:spPr>
        <p:txBody>
          <a:bodyPr wrap="none">
            <a:spAutoFit/>
          </a:bodyPr>
          <a:lstStyle/>
          <a:p>
            <a:r>
              <a:rPr lang="zh-CN" altLang="en-US" sz="6000" b="1" dirty="0">
                <a:solidFill>
                  <a:schemeClr val="bg1"/>
                </a:solidFill>
              </a:rPr>
              <a:t>感谢各位老师评判指导</a:t>
            </a:r>
          </a:p>
        </p:txBody>
      </p:sp>
      <p:sp>
        <p:nvSpPr>
          <p:cNvPr id="20" name="椭圆 19"/>
          <p:cNvSpPr/>
          <p:nvPr/>
        </p:nvSpPr>
        <p:spPr>
          <a:xfrm>
            <a:off x="5627539" y="5333204"/>
            <a:ext cx="115746" cy="11574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6038127" y="5333204"/>
            <a:ext cx="115746" cy="11574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6443635" y="5333204"/>
            <a:ext cx="115746" cy="11574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4979207" y="4378458"/>
            <a:ext cx="2215671" cy="646331"/>
          </a:xfrm>
          <a:prstGeom prst="rect">
            <a:avLst/>
          </a:prstGeom>
        </p:spPr>
        <p:txBody>
          <a:bodyPr wrap="none">
            <a:spAutoFit/>
          </a:bodyPr>
          <a:lstStyle/>
          <a:p>
            <a:pPr algn="ctr"/>
            <a:r>
              <a:rPr lang="zh-CN" altLang="en-US" dirty="0">
                <a:solidFill>
                  <a:schemeClr val="bg1">
                    <a:lumMod val="95000"/>
                  </a:schemeClr>
                </a:solidFill>
                <a:latin typeface="+mj-ea"/>
                <a:ea typeface="+mj-ea"/>
              </a:rPr>
              <a:t>指导老师：</a:t>
            </a:r>
            <a:r>
              <a:rPr lang="en-US" altLang="zh-CN" dirty="0">
                <a:solidFill>
                  <a:schemeClr val="bg1">
                    <a:lumMod val="95000"/>
                  </a:schemeClr>
                </a:solidFill>
                <a:latin typeface="+mj-ea"/>
                <a:ea typeface="+mj-ea"/>
              </a:rPr>
              <a:t>PPT</a:t>
            </a:r>
            <a:r>
              <a:rPr lang="zh-CN" altLang="en-US" dirty="0">
                <a:solidFill>
                  <a:schemeClr val="bg1">
                    <a:lumMod val="95000"/>
                  </a:schemeClr>
                </a:solidFill>
                <a:latin typeface="+mj-ea"/>
                <a:ea typeface="+mj-ea"/>
              </a:rPr>
              <a:t>熊猫</a:t>
            </a:r>
            <a:endParaRPr lang="en-US" altLang="zh-CN" dirty="0">
              <a:solidFill>
                <a:schemeClr val="bg1">
                  <a:lumMod val="95000"/>
                </a:schemeClr>
              </a:solidFill>
              <a:latin typeface="+mj-ea"/>
              <a:ea typeface="+mj-ea"/>
            </a:endParaRPr>
          </a:p>
          <a:p>
            <a:pPr algn="ctr"/>
            <a:r>
              <a:rPr lang="zh-CN" altLang="en-US" dirty="0">
                <a:solidFill>
                  <a:schemeClr val="bg1">
                    <a:lumMod val="95000"/>
                  </a:schemeClr>
                </a:solidFill>
                <a:latin typeface="+mj-ea"/>
                <a:ea typeface="+mj-ea"/>
              </a:rPr>
              <a:t>报告人：熊猫素材</a:t>
            </a:r>
            <a:endParaRPr lang="en-US" altLang="zh-CN" dirty="0">
              <a:solidFill>
                <a:schemeClr val="bg1">
                  <a:lumMod val="95000"/>
                </a:schemeClr>
              </a:solidFill>
              <a:latin typeface="+mj-ea"/>
              <a:ea typeface="+mj-ea"/>
            </a:endParaRPr>
          </a:p>
        </p:txBody>
      </p:sp>
      <p:grpSp>
        <p:nvGrpSpPr>
          <p:cNvPr id="25" name="组合 24"/>
          <p:cNvGrpSpPr/>
          <p:nvPr/>
        </p:nvGrpSpPr>
        <p:grpSpPr>
          <a:xfrm>
            <a:off x="4769529" y="541051"/>
            <a:ext cx="2638414" cy="2624498"/>
            <a:chOff x="4769529" y="541051"/>
            <a:chExt cx="2638414" cy="2624498"/>
          </a:xfrm>
        </p:grpSpPr>
        <p:grpSp>
          <p:nvGrpSpPr>
            <p:cNvPr id="26" name="Group 74"/>
            <p:cNvGrpSpPr>
              <a:grpSpLocks noChangeAspect="1"/>
            </p:cNvGrpSpPr>
            <p:nvPr/>
          </p:nvGrpSpPr>
          <p:grpSpPr bwMode="auto">
            <a:xfrm>
              <a:off x="4769529" y="541051"/>
              <a:ext cx="2638414" cy="2624498"/>
              <a:chOff x="5429" y="2125"/>
              <a:chExt cx="569" cy="566"/>
            </a:xfrm>
            <a:solidFill>
              <a:schemeClr val="bg1"/>
            </a:solidFill>
          </p:grpSpPr>
          <p:sp>
            <p:nvSpPr>
              <p:cNvPr id="28" name="Freeform 75"/>
              <p:cNvSpPr/>
              <p:nvPr/>
            </p:nvSpPr>
            <p:spPr bwMode="auto">
              <a:xfrm>
                <a:off x="5639" y="2603"/>
                <a:ext cx="149" cy="22"/>
              </a:xfrm>
              <a:custGeom>
                <a:avLst/>
                <a:gdLst>
                  <a:gd name="T0" fmla="*/ 210 w 210"/>
                  <a:gd name="T1" fmla="*/ 16 h 32"/>
                  <a:gd name="T2" fmla="*/ 195 w 210"/>
                  <a:gd name="T3" fmla="*/ 0 h 32"/>
                  <a:gd name="T4" fmla="*/ 15 w 210"/>
                  <a:gd name="T5" fmla="*/ 0 h 32"/>
                  <a:gd name="T6" fmla="*/ 0 w 210"/>
                  <a:gd name="T7" fmla="*/ 16 h 32"/>
                  <a:gd name="T8" fmla="*/ 0 w 210"/>
                  <a:gd name="T9" fmla="*/ 16 h 32"/>
                  <a:gd name="T10" fmla="*/ 15 w 210"/>
                  <a:gd name="T11" fmla="*/ 32 h 32"/>
                  <a:gd name="T12" fmla="*/ 195 w 210"/>
                  <a:gd name="T13" fmla="*/ 32 h 32"/>
                  <a:gd name="T14" fmla="*/ 210 w 210"/>
                  <a:gd name="T15" fmla="*/ 16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0" h="32">
                    <a:moveTo>
                      <a:pt x="210" y="16"/>
                    </a:moveTo>
                    <a:cubicBezTo>
                      <a:pt x="210" y="7"/>
                      <a:pt x="203" y="0"/>
                      <a:pt x="195" y="0"/>
                    </a:cubicBezTo>
                    <a:cubicBezTo>
                      <a:pt x="15" y="0"/>
                      <a:pt x="15" y="0"/>
                      <a:pt x="15" y="0"/>
                    </a:cubicBezTo>
                    <a:cubicBezTo>
                      <a:pt x="7" y="0"/>
                      <a:pt x="0" y="7"/>
                      <a:pt x="0" y="16"/>
                    </a:cubicBezTo>
                    <a:cubicBezTo>
                      <a:pt x="0" y="16"/>
                      <a:pt x="0" y="16"/>
                      <a:pt x="0" y="16"/>
                    </a:cubicBezTo>
                    <a:cubicBezTo>
                      <a:pt x="0" y="24"/>
                      <a:pt x="7" y="32"/>
                      <a:pt x="15" y="32"/>
                    </a:cubicBezTo>
                    <a:cubicBezTo>
                      <a:pt x="195" y="32"/>
                      <a:pt x="195" y="32"/>
                      <a:pt x="195" y="32"/>
                    </a:cubicBezTo>
                    <a:cubicBezTo>
                      <a:pt x="203" y="32"/>
                      <a:pt x="210" y="24"/>
                      <a:pt x="21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76"/>
              <p:cNvSpPr/>
              <p:nvPr/>
            </p:nvSpPr>
            <p:spPr bwMode="auto">
              <a:xfrm>
                <a:off x="5702" y="2125"/>
                <a:ext cx="23" cy="94"/>
              </a:xfrm>
              <a:custGeom>
                <a:avLst/>
                <a:gdLst>
                  <a:gd name="T0" fmla="*/ 16 w 32"/>
                  <a:gd name="T1" fmla="*/ 132 h 132"/>
                  <a:gd name="T2" fmla="*/ 32 w 32"/>
                  <a:gd name="T3" fmla="*/ 116 h 132"/>
                  <a:gd name="T4" fmla="*/ 32 w 32"/>
                  <a:gd name="T5" fmla="*/ 16 h 132"/>
                  <a:gd name="T6" fmla="*/ 16 w 32"/>
                  <a:gd name="T7" fmla="*/ 0 h 132"/>
                  <a:gd name="T8" fmla="*/ 16 w 32"/>
                  <a:gd name="T9" fmla="*/ 0 h 132"/>
                  <a:gd name="T10" fmla="*/ 0 w 32"/>
                  <a:gd name="T11" fmla="*/ 16 h 132"/>
                  <a:gd name="T12" fmla="*/ 0 w 32"/>
                  <a:gd name="T13" fmla="*/ 116 h 132"/>
                  <a:gd name="T14" fmla="*/ 16 w 32"/>
                  <a:gd name="T15" fmla="*/ 132 h 1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2">
                    <a:moveTo>
                      <a:pt x="16" y="132"/>
                    </a:moveTo>
                    <a:cubicBezTo>
                      <a:pt x="25" y="132"/>
                      <a:pt x="32" y="125"/>
                      <a:pt x="32" y="116"/>
                    </a:cubicBezTo>
                    <a:cubicBezTo>
                      <a:pt x="32" y="16"/>
                      <a:pt x="32" y="16"/>
                      <a:pt x="32" y="16"/>
                    </a:cubicBezTo>
                    <a:cubicBezTo>
                      <a:pt x="32" y="7"/>
                      <a:pt x="25" y="0"/>
                      <a:pt x="16" y="0"/>
                    </a:cubicBezTo>
                    <a:cubicBezTo>
                      <a:pt x="16" y="0"/>
                      <a:pt x="16" y="0"/>
                      <a:pt x="16" y="0"/>
                    </a:cubicBezTo>
                    <a:cubicBezTo>
                      <a:pt x="7" y="0"/>
                      <a:pt x="0" y="7"/>
                      <a:pt x="0" y="16"/>
                    </a:cubicBezTo>
                    <a:cubicBezTo>
                      <a:pt x="0" y="116"/>
                      <a:pt x="0" y="116"/>
                      <a:pt x="0" y="116"/>
                    </a:cubicBezTo>
                    <a:cubicBezTo>
                      <a:pt x="0" y="125"/>
                      <a:pt x="7" y="132"/>
                      <a:pt x="16" y="1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77"/>
              <p:cNvSpPr/>
              <p:nvPr/>
            </p:nvSpPr>
            <p:spPr bwMode="auto">
              <a:xfrm>
                <a:off x="5802" y="2160"/>
                <a:ext cx="61" cy="87"/>
              </a:xfrm>
              <a:custGeom>
                <a:avLst/>
                <a:gdLst>
                  <a:gd name="T0" fmla="*/ 10 w 86"/>
                  <a:gd name="T1" fmla="*/ 119 h 123"/>
                  <a:gd name="T2" fmla="*/ 32 w 86"/>
                  <a:gd name="T3" fmla="*/ 113 h 123"/>
                  <a:gd name="T4" fmla="*/ 82 w 86"/>
                  <a:gd name="T5" fmla="*/ 26 h 123"/>
                  <a:gd name="T6" fmla="*/ 76 w 86"/>
                  <a:gd name="T7" fmla="*/ 5 h 123"/>
                  <a:gd name="T8" fmla="*/ 76 w 86"/>
                  <a:gd name="T9" fmla="*/ 5 h 123"/>
                  <a:gd name="T10" fmla="*/ 55 w 86"/>
                  <a:gd name="T11" fmla="*/ 10 h 123"/>
                  <a:gd name="T12" fmla="*/ 5 w 86"/>
                  <a:gd name="T13" fmla="*/ 97 h 123"/>
                  <a:gd name="T14" fmla="*/ 10 w 86"/>
                  <a:gd name="T15" fmla="*/ 119 h 1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123">
                    <a:moveTo>
                      <a:pt x="10" y="119"/>
                    </a:moveTo>
                    <a:cubicBezTo>
                      <a:pt x="18" y="123"/>
                      <a:pt x="27" y="120"/>
                      <a:pt x="32" y="113"/>
                    </a:cubicBezTo>
                    <a:cubicBezTo>
                      <a:pt x="82" y="26"/>
                      <a:pt x="82" y="26"/>
                      <a:pt x="82" y="26"/>
                    </a:cubicBezTo>
                    <a:cubicBezTo>
                      <a:pt x="86" y="19"/>
                      <a:pt x="83" y="9"/>
                      <a:pt x="76" y="5"/>
                    </a:cubicBezTo>
                    <a:cubicBezTo>
                      <a:pt x="76" y="5"/>
                      <a:pt x="76" y="5"/>
                      <a:pt x="76" y="5"/>
                    </a:cubicBezTo>
                    <a:cubicBezTo>
                      <a:pt x="69" y="0"/>
                      <a:pt x="59" y="3"/>
                      <a:pt x="55" y="10"/>
                    </a:cubicBezTo>
                    <a:cubicBezTo>
                      <a:pt x="5" y="97"/>
                      <a:pt x="5" y="97"/>
                      <a:pt x="5" y="97"/>
                    </a:cubicBezTo>
                    <a:cubicBezTo>
                      <a:pt x="0" y="105"/>
                      <a:pt x="3" y="114"/>
                      <a:pt x="10"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78"/>
              <p:cNvSpPr/>
              <p:nvPr/>
            </p:nvSpPr>
            <p:spPr bwMode="auto">
              <a:xfrm>
                <a:off x="5876" y="2260"/>
                <a:ext cx="87" cy="62"/>
              </a:xfrm>
              <a:custGeom>
                <a:avLst/>
                <a:gdLst>
                  <a:gd name="T0" fmla="*/ 5 w 123"/>
                  <a:gd name="T1" fmla="*/ 76 h 86"/>
                  <a:gd name="T2" fmla="*/ 26 w 123"/>
                  <a:gd name="T3" fmla="*/ 82 h 86"/>
                  <a:gd name="T4" fmla="*/ 113 w 123"/>
                  <a:gd name="T5" fmla="*/ 31 h 86"/>
                  <a:gd name="T6" fmla="*/ 118 w 123"/>
                  <a:gd name="T7" fmla="*/ 10 h 86"/>
                  <a:gd name="T8" fmla="*/ 118 w 123"/>
                  <a:gd name="T9" fmla="*/ 10 h 86"/>
                  <a:gd name="T10" fmla="*/ 97 w 123"/>
                  <a:gd name="T11" fmla="*/ 4 h 86"/>
                  <a:gd name="T12" fmla="*/ 10 w 123"/>
                  <a:gd name="T13" fmla="*/ 55 h 86"/>
                  <a:gd name="T14" fmla="*/ 5 w 123"/>
                  <a:gd name="T15" fmla="*/ 76 h 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86">
                    <a:moveTo>
                      <a:pt x="5" y="76"/>
                    </a:moveTo>
                    <a:cubicBezTo>
                      <a:pt x="9" y="83"/>
                      <a:pt x="19" y="86"/>
                      <a:pt x="26" y="82"/>
                    </a:cubicBezTo>
                    <a:cubicBezTo>
                      <a:pt x="113" y="31"/>
                      <a:pt x="113" y="31"/>
                      <a:pt x="113" y="31"/>
                    </a:cubicBezTo>
                    <a:cubicBezTo>
                      <a:pt x="120" y="27"/>
                      <a:pt x="123" y="18"/>
                      <a:pt x="118" y="10"/>
                    </a:cubicBezTo>
                    <a:cubicBezTo>
                      <a:pt x="118" y="10"/>
                      <a:pt x="118" y="10"/>
                      <a:pt x="118" y="10"/>
                    </a:cubicBezTo>
                    <a:cubicBezTo>
                      <a:pt x="114" y="3"/>
                      <a:pt x="105" y="0"/>
                      <a:pt x="97" y="4"/>
                    </a:cubicBezTo>
                    <a:cubicBezTo>
                      <a:pt x="10" y="55"/>
                      <a:pt x="10" y="55"/>
                      <a:pt x="10" y="55"/>
                    </a:cubicBezTo>
                    <a:cubicBezTo>
                      <a:pt x="3" y="59"/>
                      <a:pt x="0" y="68"/>
                      <a:pt x="5"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79"/>
              <p:cNvSpPr/>
              <p:nvPr/>
            </p:nvSpPr>
            <p:spPr bwMode="auto">
              <a:xfrm>
                <a:off x="5905" y="2399"/>
                <a:ext cx="93" cy="22"/>
              </a:xfrm>
              <a:custGeom>
                <a:avLst/>
                <a:gdLst>
                  <a:gd name="T0" fmla="*/ 0 w 131"/>
                  <a:gd name="T1" fmla="*/ 15 h 31"/>
                  <a:gd name="T2" fmla="*/ 15 w 131"/>
                  <a:gd name="T3" fmla="*/ 31 h 31"/>
                  <a:gd name="T4" fmla="*/ 115 w 131"/>
                  <a:gd name="T5" fmla="*/ 31 h 31"/>
                  <a:gd name="T6" fmla="*/ 131 w 131"/>
                  <a:gd name="T7" fmla="*/ 15 h 31"/>
                  <a:gd name="T8" fmla="*/ 131 w 131"/>
                  <a:gd name="T9" fmla="*/ 15 h 31"/>
                  <a:gd name="T10" fmla="*/ 115 w 131"/>
                  <a:gd name="T11" fmla="*/ 0 h 31"/>
                  <a:gd name="T12" fmla="*/ 15 w 131"/>
                  <a:gd name="T13" fmla="*/ 0 h 31"/>
                  <a:gd name="T14" fmla="*/ 0 w 131"/>
                  <a:gd name="T15" fmla="*/ 1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1" h="31">
                    <a:moveTo>
                      <a:pt x="0" y="15"/>
                    </a:moveTo>
                    <a:cubicBezTo>
                      <a:pt x="0" y="24"/>
                      <a:pt x="7" y="31"/>
                      <a:pt x="15" y="31"/>
                    </a:cubicBezTo>
                    <a:cubicBezTo>
                      <a:pt x="115" y="31"/>
                      <a:pt x="115" y="31"/>
                      <a:pt x="115" y="31"/>
                    </a:cubicBezTo>
                    <a:cubicBezTo>
                      <a:pt x="124" y="31"/>
                      <a:pt x="131" y="24"/>
                      <a:pt x="131" y="15"/>
                    </a:cubicBezTo>
                    <a:cubicBezTo>
                      <a:pt x="131" y="15"/>
                      <a:pt x="131" y="15"/>
                      <a:pt x="131" y="15"/>
                    </a:cubicBezTo>
                    <a:cubicBezTo>
                      <a:pt x="131" y="7"/>
                      <a:pt x="124" y="0"/>
                      <a:pt x="115" y="0"/>
                    </a:cubicBezTo>
                    <a:cubicBezTo>
                      <a:pt x="15" y="0"/>
                      <a:pt x="15" y="0"/>
                      <a:pt x="15" y="0"/>
                    </a:cubicBezTo>
                    <a:cubicBezTo>
                      <a:pt x="7" y="0"/>
                      <a:pt x="0" y="7"/>
                      <a:pt x="0"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80"/>
              <p:cNvSpPr/>
              <p:nvPr/>
            </p:nvSpPr>
            <p:spPr bwMode="auto">
              <a:xfrm>
                <a:off x="5564" y="2160"/>
                <a:ext cx="61" cy="87"/>
              </a:xfrm>
              <a:custGeom>
                <a:avLst/>
                <a:gdLst>
                  <a:gd name="T0" fmla="*/ 76 w 86"/>
                  <a:gd name="T1" fmla="*/ 119 h 123"/>
                  <a:gd name="T2" fmla="*/ 81 w 86"/>
                  <a:gd name="T3" fmla="*/ 97 h 123"/>
                  <a:gd name="T4" fmla="*/ 31 w 86"/>
                  <a:gd name="T5" fmla="*/ 10 h 123"/>
                  <a:gd name="T6" fmla="*/ 10 w 86"/>
                  <a:gd name="T7" fmla="*/ 5 h 123"/>
                  <a:gd name="T8" fmla="*/ 10 w 86"/>
                  <a:gd name="T9" fmla="*/ 5 h 123"/>
                  <a:gd name="T10" fmla="*/ 4 w 86"/>
                  <a:gd name="T11" fmla="*/ 26 h 123"/>
                  <a:gd name="T12" fmla="*/ 54 w 86"/>
                  <a:gd name="T13" fmla="*/ 113 h 123"/>
                  <a:gd name="T14" fmla="*/ 76 w 86"/>
                  <a:gd name="T15" fmla="*/ 119 h 1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123">
                    <a:moveTo>
                      <a:pt x="76" y="119"/>
                    </a:moveTo>
                    <a:cubicBezTo>
                      <a:pt x="83" y="114"/>
                      <a:pt x="86" y="105"/>
                      <a:pt x="81" y="97"/>
                    </a:cubicBezTo>
                    <a:cubicBezTo>
                      <a:pt x="31" y="10"/>
                      <a:pt x="31" y="10"/>
                      <a:pt x="31" y="10"/>
                    </a:cubicBezTo>
                    <a:cubicBezTo>
                      <a:pt x="27" y="3"/>
                      <a:pt x="17" y="0"/>
                      <a:pt x="10" y="5"/>
                    </a:cubicBezTo>
                    <a:cubicBezTo>
                      <a:pt x="10" y="5"/>
                      <a:pt x="10" y="5"/>
                      <a:pt x="10" y="5"/>
                    </a:cubicBezTo>
                    <a:cubicBezTo>
                      <a:pt x="3" y="9"/>
                      <a:pt x="0" y="19"/>
                      <a:pt x="4" y="26"/>
                    </a:cubicBezTo>
                    <a:cubicBezTo>
                      <a:pt x="54" y="113"/>
                      <a:pt x="54" y="113"/>
                      <a:pt x="54" y="113"/>
                    </a:cubicBezTo>
                    <a:cubicBezTo>
                      <a:pt x="59" y="120"/>
                      <a:pt x="68" y="123"/>
                      <a:pt x="76"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81"/>
              <p:cNvSpPr/>
              <p:nvPr/>
            </p:nvSpPr>
            <p:spPr bwMode="auto">
              <a:xfrm>
                <a:off x="5464" y="2260"/>
                <a:ext cx="87" cy="62"/>
              </a:xfrm>
              <a:custGeom>
                <a:avLst/>
                <a:gdLst>
                  <a:gd name="T0" fmla="*/ 118 w 123"/>
                  <a:gd name="T1" fmla="*/ 76 h 86"/>
                  <a:gd name="T2" fmla="*/ 113 w 123"/>
                  <a:gd name="T3" fmla="*/ 55 h 86"/>
                  <a:gd name="T4" fmla="*/ 26 w 123"/>
                  <a:gd name="T5" fmla="*/ 4 h 86"/>
                  <a:gd name="T6" fmla="*/ 5 w 123"/>
                  <a:gd name="T7" fmla="*/ 10 h 86"/>
                  <a:gd name="T8" fmla="*/ 5 w 123"/>
                  <a:gd name="T9" fmla="*/ 10 h 86"/>
                  <a:gd name="T10" fmla="*/ 10 w 123"/>
                  <a:gd name="T11" fmla="*/ 31 h 86"/>
                  <a:gd name="T12" fmla="*/ 97 w 123"/>
                  <a:gd name="T13" fmla="*/ 82 h 86"/>
                  <a:gd name="T14" fmla="*/ 118 w 123"/>
                  <a:gd name="T15" fmla="*/ 76 h 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86">
                    <a:moveTo>
                      <a:pt x="118" y="76"/>
                    </a:moveTo>
                    <a:cubicBezTo>
                      <a:pt x="123" y="68"/>
                      <a:pt x="120" y="59"/>
                      <a:pt x="113" y="55"/>
                    </a:cubicBezTo>
                    <a:cubicBezTo>
                      <a:pt x="26" y="4"/>
                      <a:pt x="26" y="4"/>
                      <a:pt x="26" y="4"/>
                    </a:cubicBezTo>
                    <a:cubicBezTo>
                      <a:pt x="18" y="0"/>
                      <a:pt x="9" y="3"/>
                      <a:pt x="5" y="10"/>
                    </a:cubicBezTo>
                    <a:cubicBezTo>
                      <a:pt x="5" y="10"/>
                      <a:pt x="5" y="10"/>
                      <a:pt x="5" y="10"/>
                    </a:cubicBezTo>
                    <a:cubicBezTo>
                      <a:pt x="0" y="18"/>
                      <a:pt x="3" y="27"/>
                      <a:pt x="10" y="31"/>
                    </a:cubicBezTo>
                    <a:cubicBezTo>
                      <a:pt x="97" y="82"/>
                      <a:pt x="97" y="82"/>
                      <a:pt x="97" y="82"/>
                    </a:cubicBezTo>
                    <a:cubicBezTo>
                      <a:pt x="105" y="86"/>
                      <a:pt x="114" y="83"/>
                      <a:pt x="118"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82"/>
              <p:cNvSpPr/>
              <p:nvPr/>
            </p:nvSpPr>
            <p:spPr bwMode="auto">
              <a:xfrm>
                <a:off x="5429" y="2399"/>
                <a:ext cx="93" cy="22"/>
              </a:xfrm>
              <a:custGeom>
                <a:avLst/>
                <a:gdLst>
                  <a:gd name="T0" fmla="*/ 131 w 131"/>
                  <a:gd name="T1" fmla="*/ 15 h 31"/>
                  <a:gd name="T2" fmla="*/ 116 w 131"/>
                  <a:gd name="T3" fmla="*/ 0 h 31"/>
                  <a:gd name="T4" fmla="*/ 16 w 131"/>
                  <a:gd name="T5" fmla="*/ 0 h 31"/>
                  <a:gd name="T6" fmla="*/ 0 w 131"/>
                  <a:gd name="T7" fmla="*/ 15 h 31"/>
                  <a:gd name="T8" fmla="*/ 0 w 131"/>
                  <a:gd name="T9" fmla="*/ 15 h 31"/>
                  <a:gd name="T10" fmla="*/ 16 w 131"/>
                  <a:gd name="T11" fmla="*/ 31 h 31"/>
                  <a:gd name="T12" fmla="*/ 116 w 131"/>
                  <a:gd name="T13" fmla="*/ 31 h 31"/>
                  <a:gd name="T14" fmla="*/ 131 w 131"/>
                  <a:gd name="T15" fmla="*/ 1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1" h="31">
                    <a:moveTo>
                      <a:pt x="131" y="15"/>
                    </a:moveTo>
                    <a:cubicBezTo>
                      <a:pt x="131" y="7"/>
                      <a:pt x="124" y="0"/>
                      <a:pt x="116" y="0"/>
                    </a:cubicBezTo>
                    <a:cubicBezTo>
                      <a:pt x="16" y="0"/>
                      <a:pt x="16" y="0"/>
                      <a:pt x="16" y="0"/>
                    </a:cubicBezTo>
                    <a:cubicBezTo>
                      <a:pt x="7" y="0"/>
                      <a:pt x="0" y="7"/>
                      <a:pt x="0" y="15"/>
                    </a:cubicBezTo>
                    <a:cubicBezTo>
                      <a:pt x="0" y="15"/>
                      <a:pt x="0" y="15"/>
                      <a:pt x="0" y="15"/>
                    </a:cubicBezTo>
                    <a:cubicBezTo>
                      <a:pt x="0" y="24"/>
                      <a:pt x="7" y="31"/>
                      <a:pt x="16" y="31"/>
                    </a:cubicBezTo>
                    <a:cubicBezTo>
                      <a:pt x="116" y="31"/>
                      <a:pt x="116" y="31"/>
                      <a:pt x="116" y="31"/>
                    </a:cubicBezTo>
                    <a:cubicBezTo>
                      <a:pt x="124" y="31"/>
                      <a:pt x="131" y="24"/>
                      <a:pt x="13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83"/>
              <p:cNvSpPr/>
              <p:nvPr/>
            </p:nvSpPr>
            <p:spPr bwMode="auto">
              <a:xfrm>
                <a:off x="5639" y="2633"/>
                <a:ext cx="149" cy="22"/>
              </a:xfrm>
              <a:custGeom>
                <a:avLst/>
                <a:gdLst>
                  <a:gd name="T0" fmla="*/ 210 w 210"/>
                  <a:gd name="T1" fmla="*/ 16 h 31"/>
                  <a:gd name="T2" fmla="*/ 195 w 210"/>
                  <a:gd name="T3" fmla="*/ 0 h 31"/>
                  <a:gd name="T4" fmla="*/ 15 w 210"/>
                  <a:gd name="T5" fmla="*/ 0 h 31"/>
                  <a:gd name="T6" fmla="*/ 0 w 210"/>
                  <a:gd name="T7" fmla="*/ 16 h 31"/>
                  <a:gd name="T8" fmla="*/ 0 w 210"/>
                  <a:gd name="T9" fmla="*/ 16 h 31"/>
                  <a:gd name="T10" fmla="*/ 15 w 210"/>
                  <a:gd name="T11" fmla="*/ 31 h 31"/>
                  <a:gd name="T12" fmla="*/ 195 w 210"/>
                  <a:gd name="T13" fmla="*/ 31 h 31"/>
                  <a:gd name="T14" fmla="*/ 210 w 210"/>
                  <a:gd name="T15" fmla="*/ 16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0" h="31">
                    <a:moveTo>
                      <a:pt x="210" y="16"/>
                    </a:moveTo>
                    <a:cubicBezTo>
                      <a:pt x="210" y="7"/>
                      <a:pt x="203" y="0"/>
                      <a:pt x="195" y="0"/>
                    </a:cubicBezTo>
                    <a:cubicBezTo>
                      <a:pt x="15" y="0"/>
                      <a:pt x="15" y="0"/>
                      <a:pt x="15" y="0"/>
                    </a:cubicBezTo>
                    <a:cubicBezTo>
                      <a:pt x="7" y="0"/>
                      <a:pt x="0" y="7"/>
                      <a:pt x="0" y="16"/>
                    </a:cubicBezTo>
                    <a:cubicBezTo>
                      <a:pt x="0" y="16"/>
                      <a:pt x="0" y="16"/>
                      <a:pt x="0" y="16"/>
                    </a:cubicBezTo>
                    <a:cubicBezTo>
                      <a:pt x="0" y="24"/>
                      <a:pt x="7" y="31"/>
                      <a:pt x="15" y="31"/>
                    </a:cubicBezTo>
                    <a:cubicBezTo>
                      <a:pt x="195" y="31"/>
                      <a:pt x="195" y="31"/>
                      <a:pt x="195" y="31"/>
                    </a:cubicBezTo>
                    <a:cubicBezTo>
                      <a:pt x="203" y="31"/>
                      <a:pt x="210" y="24"/>
                      <a:pt x="21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84"/>
              <p:cNvSpPr/>
              <p:nvPr/>
            </p:nvSpPr>
            <p:spPr bwMode="auto">
              <a:xfrm>
                <a:off x="5676" y="2664"/>
                <a:ext cx="75" cy="27"/>
              </a:xfrm>
              <a:custGeom>
                <a:avLst/>
                <a:gdLst>
                  <a:gd name="T0" fmla="*/ 0 w 106"/>
                  <a:gd name="T1" fmla="*/ 0 h 38"/>
                  <a:gd name="T2" fmla="*/ 53 w 106"/>
                  <a:gd name="T3" fmla="*/ 38 h 38"/>
                  <a:gd name="T4" fmla="*/ 106 w 106"/>
                  <a:gd name="T5" fmla="*/ 0 h 38"/>
                  <a:gd name="T6" fmla="*/ 0 w 106"/>
                  <a:gd name="T7" fmla="*/ 0 h 38"/>
                </a:gdLst>
                <a:ahLst/>
                <a:cxnLst>
                  <a:cxn ang="0">
                    <a:pos x="T0" y="T1"/>
                  </a:cxn>
                  <a:cxn ang="0">
                    <a:pos x="T2" y="T3"/>
                  </a:cxn>
                  <a:cxn ang="0">
                    <a:pos x="T4" y="T5"/>
                  </a:cxn>
                  <a:cxn ang="0">
                    <a:pos x="T6" y="T7"/>
                  </a:cxn>
                </a:cxnLst>
                <a:rect l="0" t="0" r="r" b="b"/>
                <a:pathLst>
                  <a:path w="106" h="38">
                    <a:moveTo>
                      <a:pt x="0" y="0"/>
                    </a:moveTo>
                    <a:cubicBezTo>
                      <a:pt x="8" y="22"/>
                      <a:pt x="28" y="38"/>
                      <a:pt x="53" y="38"/>
                    </a:cubicBezTo>
                    <a:cubicBezTo>
                      <a:pt x="78" y="38"/>
                      <a:pt x="98" y="22"/>
                      <a:pt x="106"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85"/>
              <p:cNvSpPr>
                <a:spLocks noEditPoints="1"/>
              </p:cNvSpPr>
              <p:nvPr/>
            </p:nvSpPr>
            <p:spPr bwMode="auto">
              <a:xfrm>
                <a:off x="5558" y="2254"/>
                <a:ext cx="312" cy="331"/>
              </a:xfrm>
              <a:custGeom>
                <a:avLst/>
                <a:gdLst>
                  <a:gd name="T0" fmla="*/ 219 w 438"/>
                  <a:gd name="T1" fmla="*/ 0 h 465"/>
                  <a:gd name="T2" fmla="*/ 0 w 438"/>
                  <a:gd name="T3" fmla="*/ 219 h 465"/>
                  <a:gd name="T4" fmla="*/ 72 w 438"/>
                  <a:gd name="T5" fmla="*/ 381 h 465"/>
                  <a:gd name="T6" fmla="*/ 82 w 438"/>
                  <a:gd name="T7" fmla="*/ 390 h 465"/>
                  <a:gd name="T8" fmla="*/ 114 w 438"/>
                  <a:gd name="T9" fmla="*/ 465 h 465"/>
                  <a:gd name="T10" fmla="*/ 324 w 438"/>
                  <a:gd name="T11" fmla="*/ 465 h 465"/>
                  <a:gd name="T12" fmla="*/ 356 w 438"/>
                  <a:gd name="T13" fmla="*/ 390 h 465"/>
                  <a:gd name="T14" fmla="*/ 366 w 438"/>
                  <a:gd name="T15" fmla="*/ 381 h 465"/>
                  <a:gd name="T16" fmla="*/ 438 w 438"/>
                  <a:gd name="T17" fmla="*/ 219 h 465"/>
                  <a:gd name="T18" fmla="*/ 219 w 438"/>
                  <a:gd name="T19" fmla="*/ 0 h 465"/>
                  <a:gd name="T20" fmla="*/ 234 w 438"/>
                  <a:gd name="T21" fmla="*/ 323 h 465"/>
                  <a:gd name="T22" fmla="*/ 234 w 438"/>
                  <a:gd name="T23" fmla="*/ 342 h 465"/>
                  <a:gd name="T24" fmla="*/ 230 w 438"/>
                  <a:gd name="T25" fmla="*/ 353 h 465"/>
                  <a:gd name="T26" fmla="*/ 219 w 438"/>
                  <a:gd name="T27" fmla="*/ 357 h 465"/>
                  <a:gd name="T28" fmla="*/ 216 w 438"/>
                  <a:gd name="T29" fmla="*/ 357 h 465"/>
                  <a:gd name="T30" fmla="*/ 205 w 438"/>
                  <a:gd name="T31" fmla="*/ 353 h 465"/>
                  <a:gd name="T32" fmla="*/ 201 w 438"/>
                  <a:gd name="T33" fmla="*/ 342 h 465"/>
                  <a:gd name="T34" fmla="*/ 201 w 438"/>
                  <a:gd name="T35" fmla="*/ 325 h 465"/>
                  <a:gd name="T36" fmla="*/ 144 w 438"/>
                  <a:gd name="T37" fmla="*/ 311 h 465"/>
                  <a:gd name="T38" fmla="*/ 154 w 438"/>
                  <a:gd name="T39" fmla="*/ 271 h 465"/>
                  <a:gd name="T40" fmla="*/ 210 w 438"/>
                  <a:gd name="T41" fmla="*/ 286 h 465"/>
                  <a:gd name="T42" fmla="*/ 242 w 438"/>
                  <a:gd name="T43" fmla="*/ 265 h 465"/>
                  <a:gd name="T44" fmla="*/ 206 w 438"/>
                  <a:gd name="T45" fmla="*/ 235 h 465"/>
                  <a:gd name="T46" fmla="*/ 146 w 438"/>
                  <a:gd name="T47" fmla="*/ 173 h 465"/>
                  <a:gd name="T48" fmla="*/ 203 w 438"/>
                  <a:gd name="T49" fmla="*/ 113 h 465"/>
                  <a:gd name="T50" fmla="*/ 203 w 438"/>
                  <a:gd name="T51" fmla="*/ 96 h 465"/>
                  <a:gd name="T52" fmla="*/ 207 w 438"/>
                  <a:gd name="T53" fmla="*/ 85 h 465"/>
                  <a:gd name="T54" fmla="*/ 218 w 438"/>
                  <a:gd name="T55" fmla="*/ 81 h 465"/>
                  <a:gd name="T56" fmla="*/ 221 w 438"/>
                  <a:gd name="T57" fmla="*/ 81 h 465"/>
                  <a:gd name="T58" fmla="*/ 232 w 438"/>
                  <a:gd name="T59" fmla="*/ 85 h 465"/>
                  <a:gd name="T60" fmla="*/ 236 w 438"/>
                  <a:gd name="T61" fmla="*/ 96 h 465"/>
                  <a:gd name="T62" fmla="*/ 236 w 438"/>
                  <a:gd name="T63" fmla="*/ 111 h 465"/>
                  <a:gd name="T64" fmla="*/ 285 w 438"/>
                  <a:gd name="T65" fmla="*/ 122 h 465"/>
                  <a:gd name="T66" fmla="*/ 275 w 438"/>
                  <a:gd name="T67" fmla="*/ 160 h 465"/>
                  <a:gd name="T68" fmla="*/ 226 w 438"/>
                  <a:gd name="T69" fmla="*/ 149 h 465"/>
                  <a:gd name="T70" fmla="*/ 197 w 438"/>
                  <a:gd name="T71" fmla="*/ 168 h 465"/>
                  <a:gd name="T72" fmla="*/ 238 w 438"/>
                  <a:gd name="T73" fmla="*/ 197 h 465"/>
                  <a:gd name="T74" fmla="*/ 294 w 438"/>
                  <a:gd name="T75" fmla="*/ 260 h 465"/>
                  <a:gd name="T76" fmla="*/ 234 w 438"/>
                  <a:gd name="T77" fmla="*/ 323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38" h="465">
                    <a:moveTo>
                      <a:pt x="219" y="0"/>
                    </a:moveTo>
                    <a:cubicBezTo>
                      <a:pt x="98" y="0"/>
                      <a:pt x="0" y="98"/>
                      <a:pt x="0" y="219"/>
                    </a:cubicBezTo>
                    <a:cubicBezTo>
                      <a:pt x="0" y="283"/>
                      <a:pt x="28" y="341"/>
                      <a:pt x="72" y="381"/>
                    </a:cubicBezTo>
                    <a:cubicBezTo>
                      <a:pt x="72" y="382"/>
                      <a:pt x="78" y="387"/>
                      <a:pt x="82" y="390"/>
                    </a:cubicBezTo>
                    <a:cubicBezTo>
                      <a:pt x="102" y="408"/>
                      <a:pt x="114" y="436"/>
                      <a:pt x="114" y="465"/>
                    </a:cubicBezTo>
                    <a:cubicBezTo>
                      <a:pt x="324" y="465"/>
                      <a:pt x="324" y="465"/>
                      <a:pt x="324" y="465"/>
                    </a:cubicBezTo>
                    <a:cubicBezTo>
                      <a:pt x="324" y="436"/>
                      <a:pt x="336" y="408"/>
                      <a:pt x="356" y="390"/>
                    </a:cubicBezTo>
                    <a:cubicBezTo>
                      <a:pt x="360" y="387"/>
                      <a:pt x="366" y="382"/>
                      <a:pt x="366" y="381"/>
                    </a:cubicBezTo>
                    <a:cubicBezTo>
                      <a:pt x="410" y="341"/>
                      <a:pt x="438" y="283"/>
                      <a:pt x="438" y="219"/>
                    </a:cubicBezTo>
                    <a:cubicBezTo>
                      <a:pt x="438" y="98"/>
                      <a:pt x="340" y="0"/>
                      <a:pt x="219" y="0"/>
                    </a:cubicBezTo>
                    <a:close/>
                    <a:moveTo>
                      <a:pt x="234" y="323"/>
                    </a:moveTo>
                    <a:cubicBezTo>
                      <a:pt x="234" y="342"/>
                      <a:pt x="234" y="342"/>
                      <a:pt x="234" y="342"/>
                    </a:cubicBezTo>
                    <a:cubicBezTo>
                      <a:pt x="234" y="346"/>
                      <a:pt x="233" y="350"/>
                      <a:pt x="230" y="353"/>
                    </a:cubicBezTo>
                    <a:cubicBezTo>
                      <a:pt x="227" y="356"/>
                      <a:pt x="223" y="357"/>
                      <a:pt x="219" y="357"/>
                    </a:cubicBezTo>
                    <a:cubicBezTo>
                      <a:pt x="216" y="357"/>
                      <a:pt x="216" y="357"/>
                      <a:pt x="216" y="357"/>
                    </a:cubicBezTo>
                    <a:cubicBezTo>
                      <a:pt x="212" y="357"/>
                      <a:pt x="208" y="356"/>
                      <a:pt x="205" y="353"/>
                    </a:cubicBezTo>
                    <a:cubicBezTo>
                      <a:pt x="203" y="350"/>
                      <a:pt x="201" y="346"/>
                      <a:pt x="201" y="342"/>
                    </a:cubicBezTo>
                    <a:cubicBezTo>
                      <a:pt x="201" y="325"/>
                      <a:pt x="201" y="325"/>
                      <a:pt x="201" y="325"/>
                    </a:cubicBezTo>
                    <a:cubicBezTo>
                      <a:pt x="178" y="324"/>
                      <a:pt x="156" y="318"/>
                      <a:pt x="144" y="311"/>
                    </a:cubicBezTo>
                    <a:cubicBezTo>
                      <a:pt x="154" y="271"/>
                      <a:pt x="154" y="271"/>
                      <a:pt x="154" y="271"/>
                    </a:cubicBezTo>
                    <a:cubicBezTo>
                      <a:pt x="168" y="279"/>
                      <a:pt x="188" y="286"/>
                      <a:pt x="210" y="286"/>
                    </a:cubicBezTo>
                    <a:cubicBezTo>
                      <a:pt x="229" y="286"/>
                      <a:pt x="242" y="278"/>
                      <a:pt x="242" y="265"/>
                    </a:cubicBezTo>
                    <a:cubicBezTo>
                      <a:pt x="242" y="252"/>
                      <a:pt x="232" y="244"/>
                      <a:pt x="206" y="235"/>
                    </a:cubicBezTo>
                    <a:cubicBezTo>
                      <a:pt x="170" y="223"/>
                      <a:pt x="146" y="206"/>
                      <a:pt x="146" y="173"/>
                    </a:cubicBezTo>
                    <a:cubicBezTo>
                      <a:pt x="146" y="144"/>
                      <a:pt x="167" y="120"/>
                      <a:pt x="203" y="113"/>
                    </a:cubicBezTo>
                    <a:cubicBezTo>
                      <a:pt x="203" y="96"/>
                      <a:pt x="203" y="96"/>
                      <a:pt x="203" y="96"/>
                    </a:cubicBezTo>
                    <a:cubicBezTo>
                      <a:pt x="203" y="92"/>
                      <a:pt x="204" y="88"/>
                      <a:pt x="207" y="85"/>
                    </a:cubicBezTo>
                    <a:cubicBezTo>
                      <a:pt x="210" y="83"/>
                      <a:pt x="214" y="81"/>
                      <a:pt x="218" y="81"/>
                    </a:cubicBezTo>
                    <a:cubicBezTo>
                      <a:pt x="221" y="81"/>
                      <a:pt x="221" y="81"/>
                      <a:pt x="221" y="81"/>
                    </a:cubicBezTo>
                    <a:cubicBezTo>
                      <a:pt x="225" y="81"/>
                      <a:pt x="229" y="83"/>
                      <a:pt x="232" y="85"/>
                    </a:cubicBezTo>
                    <a:cubicBezTo>
                      <a:pt x="234" y="88"/>
                      <a:pt x="236" y="92"/>
                      <a:pt x="236" y="96"/>
                    </a:cubicBezTo>
                    <a:cubicBezTo>
                      <a:pt x="236" y="111"/>
                      <a:pt x="236" y="111"/>
                      <a:pt x="236" y="111"/>
                    </a:cubicBezTo>
                    <a:cubicBezTo>
                      <a:pt x="259" y="112"/>
                      <a:pt x="274" y="117"/>
                      <a:pt x="285" y="122"/>
                    </a:cubicBezTo>
                    <a:cubicBezTo>
                      <a:pt x="275" y="160"/>
                      <a:pt x="275" y="160"/>
                      <a:pt x="275" y="160"/>
                    </a:cubicBezTo>
                    <a:cubicBezTo>
                      <a:pt x="266" y="157"/>
                      <a:pt x="251" y="149"/>
                      <a:pt x="226" y="149"/>
                    </a:cubicBezTo>
                    <a:cubicBezTo>
                      <a:pt x="204" y="149"/>
                      <a:pt x="197" y="158"/>
                      <a:pt x="197" y="168"/>
                    </a:cubicBezTo>
                    <a:cubicBezTo>
                      <a:pt x="197" y="179"/>
                      <a:pt x="209" y="186"/>
                      <a:pt x="238" y="197"/>
                    </a:cubicBezTo>
                    <a:cubicBezTo>
                      <a:pt x="278" y="211"/>
                      <a:pt x="294" y="230"/>
                      <a:pt x="294" y="260"/>
                    </a:cubicBezTo>
                    <a:cubicBezTo>
                      <a:pt x="294" y="290"/>
                      <a:pt x="273" y="316"/>
                      <a:pt x="234" y="3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7" name="椭圆 26"/>
            <p:cNvSpPr/>
            <p:nvPr/>
          </p:nvSpPr>
          <p:spPr>
            <a:xfrm>
              <a:off x="5709623" y="1310780"/>
              <a:ext cx="758223" cy="107141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p:pull dir="d"/>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1F5F8"/>
        </a:solidFill>
        <a:effectLst/>
      </p:bgPr>
    </p:bg>
    <p:spTree>
      <p:nvGrpSpPr>
        <p:cNvPr id="1" name=""/>
        <p:cNvGrpSpPr/>
        <p:nvPr/>
      </p:nvGrpSpPr>
      <p:grpSpPr>
        <a:xfrm>
          <a:off x="0" y="0"/>
          <a:ext cx="0" cy="0"/>
          <a:chOff x="0" y="0"/>
          <a:chExt cx="0" cy="0"/>
        </a:xfrm>
      </p:grpSpPr>
      <p:sp>
        <p:nvSpPr>
          <p:cNvPr id="2" name="矩形 1"/>
          <p:cNvSpPr/>
          <p:nvPr/>
        </p:nvSpPr>
        <p:spPr>
          <a:xfrm>
            <a:off x="0" y="0"/>
            <a:ext cx="12192000" cy="601133"/>
          </a:xfrm>
          <a:prstGeom prst="rect">
            <a:avLst/>
          </a:prstGeom>
          <a:solidFill>
            <a:srgbClr val="FF6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716280" y="17780"/>
            <a:ext cx="6044565" cy="584775"/>
          </a:xfrm>
          <a:prstGeom prst="rect">
            <a:avLst/>
          </a:prstGeom>
          <a:noFill/>
        </p:spPr>
        <p:txBody>
          <a:bodyPr wrap="square" rtlCol="0">
            <a:spAutoFit/>
          </a:bodyPr>
          <a:lstStyle/>
          <a:p>
            <a:r>
              <a:rPr lang="zh-CN" altLang="en-US" sz="3200" dirty="0">
                <a:solidFill>
                  <a:schemeClr val="bg1"/>
                </a:solidFill>
                <a:latin typeface="黑体" panose="02010609060101010101" charset="-122"/>
                <a:ea typeface="黑体" panose="02010609060101010101" charset="-122"/>
                <a:cs typeface="黑体" panose="02010609060101010101" charset="-122"/>
              </a:rPr>
              <a:t>研究背景</a:t>
            </a:r>
          </a:p>
        </p:txBody>
      </p:sp>
      <p:grpSp>
        <p:nvGrpSpPr>
          <p:cNvPr id="8" name="组合 7"/>
          <p:cNvGrpSpPr/>
          <p:nvPr/>
        </p:nvGrpSpPr>
        <p:grpSpPr>
          <a:xfrm>
            <a:off x="257207" y="196849"/>
            <a:ext cx="459073" cy="207434"/>
            <a:chOff x="764360" y="838200"/>
            <a:chExt cx="531040" cy="270934"/>
          </a:xfrm>
        </p:grpSpPr>
        <p:cxnSp>
          <p:nvCxnSpPr>
            <p:cNvPr id="5" name="直接连接符 4"/>
            <p:cNvCxnSpPr/>
            <p:nvPr/>
          </p:nvCxnSpPr>
          <p:spPr>
            <a:xfrm>
              <a:off x="764360" y="838200"/>
              <a:ext cx="53104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764360" y="973667"/>
              <a:ext cx="53104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64360" y="1109134"/>
              <a:ext cx="53104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400685" y="1097280"/>
            <a:ext cx="11390630" cy="3970318"/>
          </a:xfrm>
          <a:prstGeom prst="rect">
            <a:avLst/>
          </a:prstGeom>
        </p:spPr>
        <p:txBody>
          <a:bodyPr wrap="square">
            <a:spAutoFit/>
          </a:bodyPr>
          <a:lstStyle/>
          <a:p>
            <a:r>
              <a:rPr lang="zh-CN" altLang="en-US" dirty="0"/>
              <a:t>近年来，人们的生活方式以便利和自助为主题不断进化，高校校园外卖点餐就是其中的一部分。现在已不知不觉中成为高校学生生活中不可或缺的存在。人们对目前高校校园外卖点餐的满意度，取决于服务的质量。市场竞争的焦点已经从质量转移到服务上来。国家的大力支持，为服务业的快速发展提供了充足的政策支持。随着社会的发展，除了对质量的需求外，我们还要促进经济发展，提高社会的供给效率。网络广泛化的运用使高校校园外卖点餐快速发展。在保证高效率的基础上，要保证其管理的高质量和安全。在社会竞争激烈的今天，如何提高高校校园外卖点餐的运营能力，已成为规范市场运作、提高经济发展速度的重要问题</a:t>
            </a:r>
            <a:r>
              <a:rPr lang="en-US" altLang="zh-CN" dirty="0"/>
              <a:t>[1]</a:t>
            </a:r>
            <a:r>
              <a:rPr lang="zh-CN" altLang="en-US" dirty="0"/>
              <a:t>。目前，尽管国内、国外的高校校园外卖点餐已经不再如以往那样难以对用户信息进行有效的验证，但是，由于管理方式的根本改变，管理方式还没有正式公布，因此高校校园外卖点餐信息仍然有一些管理上的缺陷。在信息化、现代化、社会化等方面，还没有形成新型的体系。南京某高校校园外卖点餐的管理是新时代发展的一种行业，它是一种被广泛接受的、顺应时代潮流的新型商业模式。在这种情况下，如何突破传统的管理方式，构建以用户的满意度为基础的管理模式，从改善管理效率和配置的角度出发，在现代化的管理模式中，为用户提供服务，而且实现了整个系统的统一管理。综合管理模块的发展是非常大的。它有助于改变现状，提高南京某高校校园外卖点餐的管理规模，加强专业化、信息化、规范化管理，在这个阶段，可以降低成本，其原则是合理推进管理。许多发达国家都将降低成本作为提高整体效率的一种方式，它是国民经济的基础。</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1F5F8"/>
        </a:solidFill>
        <a:effectLst/>
      </p:bgPr>
    </p:bg>
    <p:spTree>
      <p:nvGrpSpPr>
        <p:cNvPr id="1" name=""/>
        <p:cNvGrpSpPr/>
        <p:nvPr/>
      </p:nvGrpSpPr>
      <p:grpSpPr>
        <a:xfrm>
          <a:off x="0" y="0"/>
          <a:ext cx="0" cy="0"/>
          <a:chOff x="0" y="0"/>
          <a:chExt cx="0" cy="0"/>
        </a:xfrm>
      </p:grpSpPr>
      <p:sp>
        <p:nvSpPr>
          <p:cNvPr id="2" name="矩形 1"/>
          <p:cNvSpPr/>
          <p:nvPr/>
        </p:nvSpPr>
        <p:spPr>
          <a:xfrm>
            <a:off x="0" y="0"/>
            <a:ext cx="12192000" cy="601133"/>
          </a:xfrm>
          <a:prstGeom prst="rect">
            <a:avLst/>
          </a:prstGeom>
          <a:solidFill>
            <a:srgbClr val="FF6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716280" y="17780"/>
            <a:ext cx="6044565" cy="584775"/>
          </a:xfrm>
          <a:prstGeom prst="rect">
            <a:avLst/>
          </a:prstGeom>
          <a:noFill/>
        </p:spPr>
        <p:txBody>
          <a:bodyPr wrap="square" rtlCol="0">
            <a:spAutoFit/>
          </a:bodyPr>
          <a:lstStyle/>
          <a:p>
            <a:r>
              <a:rPr lang="zh-CN" altLang="en-US" sz="3200" dirty="0">
                <a:solidFill>
                  <a:schemeClr val="bg1"/>
                </a:solidFill>
                <a:latin typeface="黑体" panose="02010609060101010101" charset="-122"/>
                <a:ea typeface="黑体" panose="02010609060101010101" charset="-122"/>
                <a:cs typeface="黑体" panose="02010609060101010101" charset="-122"/>
              </a:rPr>
              <a:t>国内外研究现状</a:t>
            </a:r>
          </a:p>
        </p:txBody>
      </p:sp>
      <p:grpSp>
        <p:nvGrpSpPr>
          <p:cNvPr id="8" name="组合 7"/>
          <p:cNvGrpSpPr/>
          <p:nvPr/>
        </p:nvGrpSpPr>
        <p:grpSpPr>
          <a:xfrm>
            <a:off x="257207" y="196849"/>
            <a:ext cx="459073" cy="207434"/>
            <a:chOff x="764360" y="838200"/>
            <a:chExt cx="531040" cy="270934"/>
          </a:xfrm>
        </p:grpSpPr>
        <p:cxnSp>
          <p:nvCxnSpPr>
            <p:cNvPr id="5" name="直接连接符 4"/>
            <p:cNvCxnSpPr/>
            <p:nvPr/>
          </p:nvCxnSpPr>
          <p:spPr>
            <a:xfrm>
              <a:off x="764360" y="838200"/>
              <a:ext cx="53104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764360" y="973667"/>
              <a:ext cx="53104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64360" y="1109134"/>
              <a:ext cx="53104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400685" y="1097280"/>
            <a:ext cx="11390630" cy="1754326"/>
          </a:xfrm>
          <a:prstGeom prst="rect">
            <a:avLst/>
          </a:prstGeom>
        </p:spPr>
        <p:txBody>
          <a:bodyPr wrap="square">
            <a:spAutoFit/>
          </a:bodyPr>
          <a:lstStyle/>
          <a:p>
            <a:r>
              <a:rPr lang="zh-CN" altLang="en-US" dirty="0"/>
              <a:t>目前，世界市场经济越来越激烈，因此，对整个行业的国内外比较，国外的后勤体系，早已今非昔比，有着完善的基础设备。在这样的技术环境下，它的专业化管理已发展出一整套的产业规范，统一协调和共同发展的规范。高校校园外卖点餐非常重视这方面的发展，提供了坚实的服务项目的首要任务。然而，与国际市场比较起来，国内起步比较晚，发展时间相对较晚。但是总的来说，它的发展已经很不错了。尤其是在我国，随着我国高校校园外卖点餐的出现与发展，其优势日益显现。高校校园外卖点餐使得行业不断更新。综合运用各种技术，如智能、自动化等技术，促进了整体的可持续发展。不断降低成本，扩大规模，促进经济与技术的发展。</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1F5F8"/>
        </a:solidFill>
        <a:effectLst/>
      </p:bgPr>
    </p:bg>
    <p:spTree>
      <p:nvGrpSpPr>
        <p:cNvPr id="1" name=""/>
        <p:cNvGrpSpPr/>
        <p:nvPr/>
      </p:nvGrpSpPr>
      <p:grpSpPr>
        <a:xfrm>
          <a:off x="0" y="0"/>
          <a:ext cx="0" cy="0"/>
          <a:chOff x="0" y="0"/>
          <a:chExt cx="0" cy="0"/>
        </a:xfrm>
      </p:grpSpPr>
      <p:sp>
        <p:nvSpPr>
          <p:cNvPr id="2" name="矩形 1"/>
          <p:cNvSpPr/>
          <p:nvPr/>
        </p:nvSpPr>
        <p:spPr>
          <a:xfrm>
            <a:off x="0" y="0"/>
            <a:ext cx="12192000" cy="601133"/>
          </a:xfrm>
          <a:prstGeom prst="rect">
            <a:avLst/>
          </a:prstGeom>
          <a:solidFill>
            <a:srgbClr val="FF6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716280" y="17780"/>
            <a:ext cx="6044565" cy="584775"/>
          </a:xfrm>
          <a:prstGeom prst="rect">
            <a:avLst/>
          </a:prstGeom>
          <a:noFill/>
        </p:spPr>
        <p:txBody>
          <a:bodyPr wrap="square" rtlCol="0">
            <a:spAutoFit/>
          </a:bodyPr>
          <a:lstStyle/>
          <a:p>
            <a:r>
              <a:rPr lang="zh-CN" altLang="en-US" sz="3200" dirty="0">
                <a:solidFill>
                  <a:schemeClr val="bg1"/>
                </a:solidFill>
                <a:latin typeface="黑体" panose="02010609060101010101" charset="-122"/>
                <a:ea typeface="黑体" panose="02010609060101010101" charset="-122"/>
                <a:cs typeface="黑体" panose="02010609060101010101" charset="-122"/>
              </a:rPr>
              <a:t>研究意义</a:t>
            </a:r>
          </a:p>
        </p:txBody>
      </p:sp>
      <p:grpSp>
        <p:nvGrpSpPr>
          <p:cNvPr id="8" name="组合 7"/>
          <p:cNvGrpSpPr/>
          <p:nvPr/>
        </p:nvGrpSpPr>
        <p:grpSpPr>
          <a:xfrm>
            <a:off x="257207" y="196849"/>
            <a:ext cx="459073" cy="207434"/>
            <a:chOff x="764360" y="838200"/>
            <a:chExt cx="531040" cy="270934"/>
          </a:xfrm>
        </p:grpSpPr>
        <p:cxnSp>
          <p:nvCxnSpPr>
            <p:cNvPr id="5" name="直接连接符 4"/>
            <p:cNvCxnSpPr/>
            <p:nvPr/>
          </p:nvCxnSpPr>
          <p:spPr>
            <a:xfrm>
              <a:off x="764360" y="838200"/>
              <a:ext cx="53104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764360" y="973667"/>
              <a:ext cx="53104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64360" y="1109134"/>
              <a:ext cx="53104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400685" y="1097280"/>
            <a:ext cx="11390630" cy="2308324"/>
          </a:xfrm>
          <a:prstGeom prst="rect">
            <a:avLst/>
          </a:prstGeom>
        </p:spPr>
        <p:txBody>
          <a:bodyPr wrap="square">
            <a:spAutoFit/>
          </a:bodyPr>
          <a:lstStyle/>
          <a:p>
            <a:r>
              <a:rPr lang="zh-CN" altLang="en-US" dirty="0"/>
              <a:t>国内外科技信息技术大大提高，近年来，随着计算机技术的飞速发展以及其在全球范围内的普及，计算机技术的在人们生活中应用的占比越来越大，尤其是信息资源管理方面，广泛应用于各个行业，已经产生了不可估量的社会效益。计算机技术在信息资源管理方面的应用大大提高了工作效率，简化了工作程序。而这些特点正好对南京某高校校园外卖点餐的难题对症下药。南京某高校校园外卖点餐系统一经问世，就展现了其巨大的发展前景与优势，南京某高校校园外卖点餐系统的发展重心也快速转向了节省人力物力和节省开支，同时也为了更好地发挥更大的安全性、快速和理性的功能。南京某高校校园外卖点餐系统的主要功能包括个人中心、美食分类管理、用户管理、商家管理、美食信息管理、工作人员管理、安全检查管理、系统管理、订单管理等；既为用户提供服务，又可针对其特点实现对整个高校校园外卖点餐信息的统一管理</a:t>
            </a:r>
            <a:r>
              <a:rPr lang="en-US" altLang="zh-CN" dirty="0"/>
              <a:t>[2]</a:t>
            </a:r>
            <a:r>
              <a:rPr lang="zh-CN" altLang="en-US" dirty="0"/>
              <a:t>。</a:t>
            </a:r>
          </a:p>
        </p:txBody>
      </p:sp>
    </p:spTree>
    <p:extLst>
      <p:ext uri="{BB962C8B-B14F-4D97-AF65-F5344CB8AC3E}">
        <p14:creationId xmlns:p14="http://schemas.microsoft.com/office/powerpoint/2010/main" val="120823833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1F5F8"/>
        </a:solidFill>
        <a:effectLst/>
      </p:bgPr>
    </p:bg>
    <p:spTree>
      <p:nvGrpSpPr>
        <p:cNvPr id="1" name=""/>
        <p:cNvGrpSpPr/>
        <p:nvPr/>
      </p:nvGrpSpPr>
      <p:grpSpPr>
        <a:xfrm>
          <a:off x="0" y="0"/>
          <a:ext cx="0" cy="0"/>
          <a:chOff x="0" y="0"/>
          <a:chExt cx="0" cy="0"/>
        </a:xfrm>
      </p:grpSpPr>
      <p:sp>
        <p:nvSpPr>
          <p:cNvPr id="2" name="矩形 1"/>
          <p:cNvSpPr/>
          <p:nvPr/>
        </p:nvSpPr>
        <p:spPr>
          <a:xfrm>
            <a:off x="0" y="0"/>
            <a:ext cx="12192000" cy="601133"/>
          </a:xfrm>
          <a:prstGeom prst="rect">
            <a:avLst/>
          </a:prstGeom>
          <a:solidFill>
            <a:srgbClr val="FF6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 name="文本框 2"/>
          <p:cNvSpPr txBox="1"/>
          <p:nvPr/>
        </p:nvSpPr>
        <p:spPr>
          <a:xfrm>
            <a:off x="764540" y="17780"/>
            <a:ext cx="4320540" cy="5835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lang="zh-CN" altLang="en-US" sz="3200" kern="0" dirty="0">
                <a:solidFill>
                  <a:schemeClr val="bg1"/>
                </a:solidFill>
                <a:latin typeface="黑体" panose="02010609060101010101" charset="-122"/>
                <a:ea typeface="黑体" panose="02010609060101010101" charset="-122"/>
              </a:rPr>
              <a:t>系统</a:t>
            </a:r>
            <a:r>
              <a:rPr kumimoji="0" sz="3200" b="0" i="0" u="none" strike="noStrike" kern="0" cap="none" spc="0" normalizeH="0" baseline="0" noProof="0" dirty="0" err="1">
                <a:ln>
                  <a:noFill/>
                </a:ln>
                <a:solidFill>
                  <a:schemeClr val="bg1"/>
                </a:solidFill>
                <a:effectLst/>
                <a:uLnTx/>
                <a:uFillTx/>
                <a:latin typeface="黑体" panose="02010609060101010101" charset="-122"/>
                <a:ea typeface="黑体" panose="02010609060101010101" charset="-122"/>
              </a:rPr>
              <a:t>开发环境</a:t>
            </a:r>
            <a:r>
              <a:rPr kumimoji="0" sz="2000" b="0" i="0" u="none" strike="noStrike" kern="0" cap="none" spc="0" normalizeH="0" baseline="0" noProof="0" dirty="0">
                <a:ln>
                  <a:noFill/>
                </a:ln>
                <a:solidFill>
                  <a:schemeClr val="bg1"/>
                </a:solidFill>
                <a:effectLst/>
                <a:uLnTx/>
                <a:uFillTx/>
                <a:latin typeface="+mj-ea"/>
                <a:ea typeface="+mj-ea"/>
              </a:rPr>
              <a:t>  </a:t>
            </a:r>
          </a:p>
        </p:txBody>
      </p:sp>
      <p:grpSp>
        <p:nvGrpSpPr>
          <p:cNvPr id="8" name="组合 7"/>
          <p:cNvGrpSpPr/>
          <p:nvPr/>
        </p:nvGrpSpPr>
        <p:grpSpPr>
          <a:xfrm>
            <a:off x="257207" y="196849"/>
            <a:ext cx="459073" cy="207434"/>
            <a:chOff x="764360" y="838200"/>
            <a:chExt cx="531040" cy="270934"/>
          </a:xfrm>
        </p:grpSpPr>
        <p:cxnSp>
          <p:nvCxnSpPr>
            <p:cNvPr id="5" name="直接连接符 4"/>
            <p:cNvCxnSpPr/>
            <p:nvPr/>
          </p:nvCxnSpPr>
          <p:spPr>
            <a:xfrm>
              <a:off x="764360" y="838200"/>
              <a:ext cx="53104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764360" y="973667"/>
              <a:ext cx="53104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64360" y="1109134"/>
              <a:ext cx="53104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0" name="图片 9"/>
          <p:cNvPicPr>
            <a:picLocks noChangeAspect="1"/>
          </p:cNvPicPr>
          <p:nvPr/>
        </p:nvPicPr>
        <p:blipFill rotWithShape="1">
          <a:blip r:embed="rId2"/>
          <a:srcRect l="3369" r="62965" b="26913"/>
          <a:stretch>
            <a:fillRect/>
          </a:stretch>
        </p:blipFill>
        <p:spPr>
          <a:xfrm>
            <a:off x="615642" y="1328288"/>
            <a:ext cx="3655294" cy="4463626"/>
          </a:xfrm>
          <a:prstGeom prst="rect">
            <a:avLst/>
          </a:prstGeom>
          <a:ln>
            <a:noFill/>
          </a:ln>
        </p:spPr>
      </p:pic>
      <p:pic>
        <p:nvPicPr>
          <p:cNvPr id="11" name="图片 10"/>
          <p:cNvPicPr>
            <a:picLocks noChangeAspect="1"/>
          </p:cNvPicPr>
          <p:nvPr/>
        </p:nvPicPr>
        <p:blipFill rotWithShape="1">
          <a:blip r:embed="rId3"/>
          <a:srcRect l="-2" r="66232" b="26913"/>
          <a:stretch>
            <a:fillRect/>
          </a:stretch>
        </p:blipFill>
        <p:spPr>
          <a:xfrm>
            <a:off x="4349985" y="1332070"/>
            <a:ext cx="3666523" cy="4463626"/>
          </a:xfrm>
          <a:prstGeom prst="rect">
            <a:avLst/>
          </a:prstGeom>
          <a:ln>
            <a:noFill/>
          </a:ln>
        </p:spPr>
      </p:pic>
      <p:pic>
        <p:nvPicPr>
          <p:cNvPr id="12" name="图片 11"/>
          <p:cNvPicPr>
            <a:picLocks noChangeAspect="1"/>
          </p:cNvPicPr>
          <p:nvPr/>
        </p:nvPicPr>
        <p:blipFill rotWithShape="1">
          <a:blip r:embed="rId4"/>
          <a:srcRect l="-2" r="66725" b="26913"/>
          <a:stretch>
            <a:fillRect/>
          </a:stretch>
        </p:blipFill>
        <p:spPr>
          <a:xfrm>
            <a:off x="8084328" y="1332070"/>
            <a:ext cx="3612964" cy="4463626"/>
          </a:xfrm>
          <a:prstGeom prst="rect">
            <a:avLst/>
          </a:prstGeom>
          <a:ln>
            <a:noFill/>
          </a:ln>
        </p:spPr>
      </p:pic>
      <p:sp>
        <p:nvSpPr>
          <p:cNvPr id="4" name="矩形 3"/>
          <p:cNvSpPr/>
          <p:nvPr/>
        </p:nvSpPr>
        <p:spPr>
          <a:xfrm>
            <a:off x="615642" y="1324506"/>
            <a:ext cx="3655294" cy="4467408"/>
          </a:xfrm>
          <a:prstGeom prst="rect">
            <a:avLst/>
          </a:prstGeom>
          <a:solidFill>
            <a:schemeClr val="tx1">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349985" y="1328289"/>
            <a:ext cx="3655294" cy="4467408"/>
          </a:xfrm>
          <a:prstGeom prst="rect">
            <a:avLst/>
          </a:prstGeom>
          <a:solidFill>
            <a:schemeClr val="tx1">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8084328" y="1328289"/>
            <a:ext cx="3612964" cy="4467408"/>
          </a:xfrm>
          <a:prstGeom prst="rect">
            <a:avLst/>
          </a:prstGeom>
          <a:solidFill>
            <a:schemeClr val="tx1">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008200" y="1600185"/>
            <a:ext cx="2450286" cy="461665"/>
          </a:xfrm>
          <a:prstGeom prst="rect">
            <a:avLst/>
          </a:prstGeom>
        </p:spPr>
        <p:txBody>
          <a:bodyPr wrap="none">
            <a:spAutoFit/>
          </a:bodyPr>
          <a:lstStyle/>
          <a:p>
            <a:r>
              <a:rPr lang="en-US" altLang="zh-CN" sz="2400" b="1" dirty="0">
                <a:solidFill>
                  <a:schemeClr val="bg1"/>
                </a:solidFill>
              </a:rPr>
              <a:t>Python</a:t>
            </a:r>
            <a:r>
              <a:rPr lang="zh-CN" altLang="en-US" sz="2400" b="1" dirty="0">
                <a:solidFill>
                  <a:schemeClr val="bg1"/>
                </a:solidFill>
              </a:rPr>
              <a:t>语言简介</a:t>
            </a:r>
            <a:endParaRPr lang="en-US" altLang="zh-CN" sz="2400" kern="0" dirty="0">
              <a:solidFill>
                <a:schemeClr val="bg1"/>
              </a:solidFill>
              <a:latin typeface="Segoe UI Light" panose="020B0502040204020203" charset="0"/>
              <a:cs typeface="Segoe UI Light" panose="020B0502040204020203" charset="0"/>
            </a:endParaRPr>
          </a:p>
        </p:txBody>
      </p:sp>
      <p:sp>
        <p:nvSpPr>
          <p:cNvPr id="16" name="矩形 15"/>
          <p:cNvSpPr/>
          <p:nvPr/>
        </p:nvSpPr>
        <p:spPr>
          <a:xfrm>
            <a:off x="4551734" y="1600185"/>
            <a:ext cx="2132315" cy="461665"/>
          </a:xfrm>
          <a:prstGeom prst="rect">
            <a:avLst/>
          </a:prstGeom>
        </p:spPr>
        <p:txBody>
          <a:bodyPr wrap="none">
            <a:spAutoFit/>
          </a:bodyPr>
          <a:lstStyle/>
          <a:p>
            <a:r>
              <a:rPr lang="en-US" altLang="zh-CN" sz="2400" b="1" dirty="0">
                <a:solidFill>
                  <a:schemeClr val="bg1"/>
                </a:solidFill>
              </a:rPr>
              <a:t>MySQL</a:t>
            </a:r>
            <a:r>
              <a:rPr lang="zh-CN" altLang="en-US" sz="2400" b="1" dirty="0">
                <a:solidFill>
                  <a:schemeClr val="bg1"/>
                </a:solidFill>
              </a:rPr>
              <a:t>数据库</a:t>
            </a:r>
          </a:p>
        </p:txBody>
      </p:sp>
      <p:sp>
        <p:nvSpPr>
          <p:cNvPr id="19" name="矩形 18"/>
          <p:cNvSpPr/>
          <p:nvPr/>
        </p:nvSpPr>
        <p:spPr>
          <a:xfrm>
            <a:off x="8478207" y="1600185"/>
            <a:ext cx="2460930" cy="461665"/>
          </a:xfrm>
          <a:prstGeom prst="rect">
            <a:avLst/>
          </a:prstGeom>
        </p:spPr>
        <p:txBody>
          <a:bodyPr wrap="none">
            <a:spAutoFit/>
          </a:bodyPr>
          <a:lstStyle/>
          <a:p>
            <a:pPr algn="l"/>
            <a:r>
              <a:rPr lang="en-US" altLang="zh-CN" sz="2400" b="1" dirty="0">
                <a:solidFill>
                  <a:schemeClr val="bg1"/>
                </a:solidFill>
              </a:rPr>
              <a:t>Django</a:t>
            </a:r>
            <a:r>
              <a:rPr lang="zh-CN" altLang="en-US" sz="2400" b="1" dirty="0">
                <a:solidFill>
                  <a:schemeClr val="bg1"/>
                </a:solidFill>
              </a:rPr>
              <a:t>框架介绍</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1F5F8"/>
        </a:solidFill>
        <a:effectLst/>
      </p:bgPr>
    </p:bg>
    <p:spTree>
      <p:nvGrpSpPr>
        <p:cNvPr id="1" name=""/>
        <p:cNvGrpSpPr/>
        <p:nvPr/>
      </p:nvGrpSpPr>
      <p:grpSpPr>
        <a:xfrm>
          <a:off x="0" y="0"/>
          <a:ext cx="0" cy="0"/>
          <a:chOff x="0" y="0"/>
          <a:chExt cx="0" cy="0"/>
        </a:xfrm>
      </p:grpSpPr>
      <p:sp>
        <p:nvSpPr>
          <p:cNvPr id="2" name="矩形 1"/>
          <p:cNvSpPr/>
          <p:nvPr/>
        </p:nvSpPr>
        <p:spPr>
          <a:xfrm>
            <a:off x="0" y="0"/>
            <a:ext cx="12192000" cy="601133"/>
          </a:xfrm>
          <a:prstGeom prst="rect">
            <a:avLst/>
          </a:prstGeom>
          <a:solidFill>
            <a:srgbClr val="FF6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 name="文本框 2"/>
          <p:cNvSpPr txBox="1"/>
          <p:nvPr/>
        </p:nvSpPr>
        <p:spPr>
          <a:xfrm>
            <a:off x="909140" y="17961"/>
            <a:ext cx="3418173" cy="584775"/>
          </a:xfrm>
          <a:prstGeom prst="rect">
            <a:avLst/>
          </a:prstGeom>
          <a:noFill/>
        </p:spPr>
        <p:txBody>
          <a:bodyPr wrap="square" rtlCol="0">
            <a:spAutoFit/>
          </a:bodyPr>
          <a:lstStyle/>
          <a:p>
            <a:pPr>
              <a:defRPr/>
            </a:pPr>
            <a:r>
              <a:rPr lang="zh-CN" altLang="en-US" sz="3200" kern="0" dirty="0">
                <a:solidFill>
                  <a:schemeClr val="bg1"/>
                </a:solidFill>
                <a:latin typeface="黑体" panose="02010609060101010101" charset="-122"/>
                <a:ea typeface="黑体" panose="02010609060101010101" charset="-122"/>
                <a:cs typeface="黑体" panose="02010609060101010101" charset="-122"/>
              </a:rPr>
              <a:t>开发技术</a:t>
            </a:r>
            <a:endParaRPr kumimoji="0" sz="3200" b="0" i="0" kern="0" cap="none" spc="0" normalizeH="0" baseline="0" noProof="0" dirty="0">
              <a:solidFill>
                <a:schemeClr val="bg1"/>
              </a:solidFill>
              <a:latin typeface="黑体" panose="02010609060101010101" charset="-122"/>
              <a:ea typeface="黑体" panose="02010609060101010101" charset="-122"/>
              <a:cs typeface="黑体" panose="02010609060101010101" charset="-122"/>
            </a:endParaRPr>
          </a:p>
        </p:txBody>
      </p:sp>
      <p:grpSp>
        <p:nvGrpSpPr>
          <p:cNvPr id="8" name="组合 7"/>
          <p:cNvGrpSpPr/>
          <p:nvPr/>
        </p:nvGrpSpPr>
        <p:grpSpPr>
          <a:xfrm>
            <a:off x="257207" y="196849"/>
            <a:ext cx="459073" cy="207434"/>
            <a:chOff x="764360" y="838200"/>
            <a:chExt cx="531040" cy="270934"/>
          </a:xfrm>
        </p:grpSpPr>
        <p:cxnSp>
          <p:nvCxnSpPr>
            <p:cNvPr id="5" name="直接连接符 4"/>
            <p:cNvCxnSpPr/>
            <p:nvPr/>
          </p:nvCxnSpPr>
          <p:spPr>
            <a:xfrm>
              <a:off x="764360" y="838200"/>
              <a:ext cx="53104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764360" y="973667"/>
              <a:ext cx="53104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64360" y="1109134"/>
              <a:ext cx="53104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122669" y="4344996"/>
            <a:ext cx="5753601" cy="1963554"/>
          </a:xfrm>
          <a:prstGeom prst="rect">
            <a:avLst/>
          </a:prstGeom>
          <a:solidFill>
            <a:schemeClr val="bg1">
              <a:lumMod val="95000"/>
            </a:schemeClr>
          </a:solidFill>
          <a:ln>
            <a:noFill/>
          </a:ln>
          <a:effectLst>
            <a:outerShdw blurRad="88900" algn="ctr" rotWithShape="0">
              <a:prstClr val="black">
                <a:alpha val="6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0" name="图片 9"/>
          <p:cNvPicPr>
            <a:picLocks noChangeAspect="1"/>
          </p:cNvPicPr>
          <p:nvPr/>
        </p:nvPicPr>
        <p:blipFill rotWithShape="1">
          <a:blip r:embed="rId3"/>
          <a:srcRect t="154" r="43473" b="26913"/>
          <a:stretch>
            <a:fillRect/>
          </a:stretch>
        </p:blipFill>
        <p:spPr>
          <a:xfrm>
            <a:off x="122670" y="914581"/>
            <a:ext cx="5753601" cy="4175746"/>
          </a:xfrm>
          <a:prstGeom prst="rect">
            <a:avLst/>
          </a:prstGeom>
          <a:solidFill>
            <a:schemeClr val="bg1">
              <a:lumMod val="95000"/>
            </a:schemeClr>
          </a:solidFill>
          <a:ln>
            <a:noFill/>
          </a:ln>
          <a:effectLst>
            <a:outerShdw blurRad="88900" algn="ctr" rotWithShape="0">
              <a:prstClr val="black">
                <a:alpha val="64000"/>
              </a:prstClr>
            </a:outerShdw>
          </a:effectLst>
        </p:spPr>
      </p:pic>
      <p:sp>
        <p:nvSpPr>
          <p:cNvPr id="100" name="文本框 99"/>
          <p:cNvSpPr txBox="1"/>
          <p:nvPr/>
        </p:nvSpPr>
        <p:spPr>
          <a:xfrm>
            <a:off x="5994400" y="702414"/>
            <a:ext cx="6074930" cy="6186309"/>
          </a:xfrm>
          <a:prstGeom prst="rect">
            <a:avLst/>
          </a:prstGeom>
          <a:noFill/>
          <a:ln w="9525">
            <a:noFill/>
          </a:ln>
        </p:spPr>
        <p:txBody>
          <a:bodyPr wrap="square">
            <a:spAutoFit/>
          </a:bodyPr>
          <a:lstStyle/>
          <a:p>
            <a:r>
              <a:rPr lang="en-US" altLang="zh-CN" dirty="0"/>
              <a:t>Python</a:t>
            </a:r>
            <a:r>
              <a:rPr lang="zh-CN" altLang="en-US" dirty="0"/>
              <a:t>语言是荷兰</a:t>
            </a:r>
            <a:r>
              <a:rPr lang="en-US" altLang="zh-CN" dirty="0" err="1"/>
              <a:t>guido</a:t>
            </a:r>
            <a:r>
              <a:rPr lang="en-US" altLang="zh-CN" dirty="0"/>
              <a:t> van </a:t>
            </a:r>
            <a:r>
              <a:rPr lang="en-US" altLang="zh-CN" dirty="0" err="1"/>
              <a:t>rossum</a:t>
            </a:r>
            <a:r>
              <a:rPr lang="zh-CN" altLang="en-US" dirty="0"/>
              <a:t>在</a:t>
            </a:r>
            <a:r>
              <a:rPr lang="en-US" altLang="zh-CN" dirty="0"/>
              <a:t>1991</a:t>
            </a:r>
            <a:r>
              <a:rPr lang="zh-CN" altLang="en-US" dirty="0"/>
              <a:t>年推出的一种免费开源语言，其开发的程序可读性非常强，非常适合初学者学习，功能强大并且易于开发，可扩展性很强，代码库也很丰富，它的应用范围也非常广，例如</a:t>
            </a:r>
            <a:r>
              <a:rPr lang="en-US" altLang="zh-CN" dirty="0"/>
              <a:t>web</a:t>
            </a:r>
            <a:r>
              <a:rPr lang="zh-CN" altLang="en-US" dirty="0"/>
              <a:t>应用开发、科学计算、人工智能等多个领域。自</a:t>
            </a:r>
            <a:r>
              <a:rPr lang="en-US" altLang="zh-CN" dirty="0"/>
              <a:t>2005</a:t>
            </a:r>
            <a:r>
              <a:rPr lang="zh-CN" altLang="en-US" dirty="0"/>
              <a:t>年开始，</a:t>
            </a:r>
            <a:r>
              <a:rPr lang="en-US" altLang="zh-CN" dirty="0"/>
              <a:t>Python</a:t>
            </a:r>
            <a:r>
              <a:rPr lang="zh-CN" altLang="en-US" dirty="0"/>
              <a:t>上涨的势头就非常明显，如今已经进入到</a:t>
            </a:r>
            <a:r>
              <a:rPr lang="en-US" altLang="zh-CN" dirty="0"/>
              <a:t>3.0</a:t>
            </a:r>
            <a:r>
              <a:rPr lang="zh-CN" altLang="en-US" dirty="0"/>
              <a:t>时代，近来在</a:t>
            </a:r>
            <a:r>
              <a:rPr lang="en-US" altLang="zh-CN" dirty="0" err="1"/>
              <a:t>tiobe</a:t>
            </a:r>
            <a:r>
              <a:rPr lang="zh-CN" altLang="en-US" dirty="0"/>
              <a:t>公布的</a:t>
            </a:r>
            <a:r>
              <a:rPr lang="en-US" altLang="zh-CN" dirty="0"/>
              <a:t>2022</a:t>
            </a:r>
            <a:r>
              <a:rPr lang="zh-CN" altLang="en-US" dirty="0"/>
              <a:t>年</a:t>
            </a:r>
            <a:r>
              <a:rPr lang="en-US" altLang="zh-CN" dirty="0"/>
              <a:t>1</a:t>
            </a:r>
            <a:r>
              <a:rPr lang="zh-CN" altLang="en-US" dirty="0"/>
              <a:t>月排行榜中，</a:t>
            </a:r>
            <a:r>
              <a:rPr lang="en-US" altLang="zh-CN" dirty="0"/>
              <a:t>Python</a:t>
            </a:r>
            <a:r>
              <a:rPr lang="zh-CN" altLang="en-US" dirty="0"/>
              <a:t>取得了第一的成绩，这说明</a:t>
            </a:r>
            <a:r>
              <a:rPr lang="en-US" altLang="zh-CN" dirty="0"/>
              <a:t>Python</a:t>
            </a:r>
            <a:r>
              <a:rPr lang="zh-CN" altLang="en-US" dirty="0"/>
              <a:t>语言在蓬勃发展并且其发展前景非常好。对于物联网专业的中职学生来说，学习</a:t>
            </a:r>
            <a:r>
              <a:rPr lang="en-US" altLang="zh-CN" dirty="0"/>
              <a:t>Python</a:t>
            </a:r>
            <a:r>
              <a:rPr lang="zh-CN" altLang="en-US" dirty="0"/>
              <a:t>语言不仅可以提高他们的专业水平和逻辑性，还可以提高他们的就业竞争力。</a:t>
            </a:r>
            <a:endParaRPr lang="en-US" altLang="zh-CN" dirty="0"/>
          </a:p>
          <a:p>
            <a:r>
              <a:rPr lang="en-US" altLang="zh-CN" dirty="0"/>
              <a:t>Django</a:t>
            </a:r>
            <a:r>
              <a:rPr lang="zh-CN" altLang="en-US" dirty="0"/>
              <a:t>是一个开放源代码的</a:t>
            </a:r>
            <a:r>
              <a:rPr lang="en-US" altLang="zh-CN" dirty="0"/>
              <a:t>Web</a:t>
            </a:r>
            <a:r>
              <a:rPr lang="zh-CN" altLang="en-US" dirty="0"/>
              <a:t>应用框架，由</a:t>
            </a:r>
            <a:r>
              <a:rPr lang="en-US" altLang="zh-CN" dirty="0"/>
              <a:t>Python</a:t>
            </a:r>
            <a:r>
              <a:rPr lang="zh-CN" altLang="en-US" dirty="0"/>
              <a:t>写成。采用了</a:t>
            </a:r>
            <a:r>
              <a:rPr lang="en-US" altLang="zh-CN" dirty="0"/>
              <a:t>MVT</a:t>
            </a:r>
            <a:r>
              <a:rPr lang="zh-CN" altLang="en-US" dirty="0"/>
              <a:t>的框架模式，即模型</a:t>
            </a:r>
            <a:r>
              <a:rPr lang="en-US" altLang="zh-CN" dirty="0"/>
              <a:t>M</a:t>
            </a:r>
            <a:r>
              <a:rPr lang="zh-CN" altLang="en-US" dirty="0"/>
              <a:t>，视图</a:t>
            </a:r>
            <a:r>
              <a:rPr lang="en-US" altLang="zh-CN" dirty="0"/>
              <a:t>V</a:t>
            </a:r>
            <a:r>
              <a:rPr lang="zh-CN" altLang="en-US" dirty="0"/>
              <a:t>和模板</a:t>
            </a:r>
            <a:r>
              <a:rPr lang="en-US" altLang="zh-CN" dirty="0"/>
              <a:t>T</a:t>
            </a:r>
            <a:r>
              <a:rPr lang="zh-CN" altLang="en-US" dirty="0"/>
              <a:t>。它最初是被开发来用于管理劳伦斯出版集团旗下的一些以新闻内容为主的网站的，即是</a:t>
            </a:r>
            <a:r>
              <a:rPr lang="en-US" altLang="zh-CN" dirty="0"/>
              <a:t>CMS(</a:t>
            </a:r>
            <a:r>
              <a:rPr lang="zh-CN" altLang="en-US" dirty="0"/>
              <a:t>内容管理系统</a:t>
            </a:r>
            <a:r>
              <a:rPr lang="en-US" altLang="zh-CN" dirty="0"/>
              <a:t>)</a:t>
            </a:r>
            <a:r>
              <a:rPr lang="zh-CN" altLang="en-US" dirty="0"/>
              <a:t>软件。并于</a:t>
            </a:r>
            <a:r>
              <a:rPr lang="en-US" altLang="zh-CN" dirty="0"/>
              <a:t>2005</a:t>
            </a:r>
            <a:r>
              <a:rPr lang="zh-CN" altLang="en-US" dirty="0"/>
              <a:t>年</a:t>
            </a:r>
            <a:r>
              <a:rPr lang="en-US" altLang="zh-CN" dirty="0"/>
              <a:t>7</a:t>
            </a:r>
            <a:r>
              <a:rPr lang="zh-CN" altLang="en-US" dirty="0"/>
              <a:t>月在</a:t>
            </a:r>
            <a:r>
              <a:rPr lang="en-US" altLang="zh-CN" dirty="0"/>
              <a:t>BSD</a:t>
            </a:r>
            <a:r>
              <a:rPr lang="zh-CN" altLang="en-US" dirty="0"/>
              <a:t>许可证下发布。这套框架是以比利时的吉普赛爵士吉他手</a:t>
            </a:r>
            <a:r>
              <a:rPr lang="en-US" altLang="zh-CN" dirty="0"/>
              <a:t>Django Reinhardt</a:t>
            </a:r>
            <a:r>
              <a:rPr lang="zh-CN" altLang="en-US" dirty="0"/>
              <a:t>来命名的。</a:t>
            </a:r>
            <a:endParaRPr lang="en-US" altLang="zh-CN" dirty="0"/>
          </a:p>
          <a:p>
            <a:r>
              <a:rPr lang="en-US" altLang="zh-CN" dirty="0"/>
              <a:t>Tomcat</a:t>
            </a:r>
            <a:r>
              <a:rPr lang="zh-CN" altLang="en-US" dirty="0"/>
              <a:t>是</a:t>
            </a:r>
            <a:r>
              <a:rPr lang="en-US" altLang="zh-CN" dirty="0"/>
              <a:t>Apache</a:t>
            </a:r>
            <a:r>
              <a:rPr lang="zh-CN" altLang="en-US" dirty="0"/>
              <a:t>公司的研发并发布的产品。 </a:t>
            </a:r>
            <a:r>
              <a:rPr lang="en-US" altLang="zh-CN" dirty="0"/>
              <a:t>Tomcat </a:t>
            </a:r>
            <a:r>
              <a:rPr lang="zh-CN" altLang="en-US" dirty="0"/>
              <a:t>是一个小型的轻量级应用服务器</a:t>
            </a:r>
            <a:r>
              <a:rPr lang="en-US" altLang="zh-CN" dirty="0"/>
              <a:t>, </a:t>
            </a:r>
            <a:r>
              <a:rPr lang="zh-CN" altLang="en-US" dirty="0"/>
              <a:t>在中小型系统和并发访问用户，不是很多的场合下被普遍使用。它还具有很强的稳定性。</a:t>
            </a:r>
            <a:r>
              <a:rPr lang="en-US" altLang="zh-CN" dirty="0"/>
              <a:t>Tomcat</a:t>
            </a:r>
            <a:r>
              <a:rPr lang="zh-CN" altLang="en-US" dirty="0"/>
              <a:t>是嵌入式的，不需要进行</a:t>
            </a:r>
            <a:r>
              <a:rPr lang="en-US" altLang="zh-CN" dirty="0"/>
              <a:t>war</a:t>
            </a:r>
            <a:r>
              <a:rPr lang="zh-CN" altLang="en-US" dirty="0"/>
              <a:t>文件的部署。并且，它也同时简化了</a:t>
            </a:r>
            <a:r>
              <a:rPr lang="en-US" altLang="zh-CN" dirty="0"/>
              <a:t>Maven</a:t>
            </a:r>
            <a:r>
              <a:rPr lang="zh-CN" altLang="en-US" dirty="0"/>
              <a:t>的配置。简化了程序员的开发步骤。</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srcRect b="26913"/>
          <a:stretch>
            <a:fillRect/>
          </a:stretch>
        </p:blipFill>
        <p:spPr>
          <a:xfrm>
            <a:off x="0" y="0"/>
            <a:ext cx="12192000" cy="5012267"/>
          </a:xfrm>
          <a:prstGeom prst="rect">
            <a:avLst/>
          </a:prstGeom>
        </p:spPr>
      </p:pic>
      <p:sp>
        <p:nvSpPr>
          <p:cNvPr id="5" name="矩形 4"/>
          <p:cNvSpPr/>
          <p:nvPr/>
        </p:nvSpPr>
        <p:spPr>
          <a:xfrm>
            <a:off x="4310896" y="5293268"/>
            <a:ext cx="3570208" cy="1107996"/>
          </a:xfrm>
          <a:prstGeom prst="rect">
            <a:avLst/>
          </a:prstGeom>
        </p:spPr>
        <p:txBody>
          <a:bodyPr wrap="none">
            <a:spAutoFit/>
          </a:bodyPr>
          <a:lstStyle/>
          <a:p>
            <a:pPr algn="l"/>
            <a:r>
              <a:rPr lang="zh-CN" altLang="en-US" sz="6600" b="1" dirty="0"/>
              <a:t>系统分析</a:t>
            </a:r>
          </a:p>
        </p:txBody>
      </p:sp>
    </p:spTree>
  </p:cSld>
  <p:clrMapOvr>
    <a:masterClrMapping/>
  </p:clrMapOvr>
  <p:transition spd="med">
    <p:pull dir="d"/>
  </p:transition>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1F5F8"/>
        </a:solidFill>
        <a:effectLst/>
      </p:bgPr>
    </p:bg>
    <p:spTree>
      <p:nvGrpSpPr>
        <p:cNvPr id="1" name=""/>
        <p:cNvGrpSpPr/>
        <p:nvPr/>
      </p:nvGrpSpPr>
      <p:grpSpPr>
        <a:xfrm>
          <a:off x="0" y="0"/>
          <a:ext cx="0" cy="0"/>
          <a:chOff x="0" y="0"/>
          <a:chExt cx="0" cy="0"/>
        </a:xfrm>
      </p:grpSpPr>
      <p:sp>
        <p:nvSpPr>
          <p:cNvPr id="2" name="矩形 1"/>
          <p:cNvSpPr/>
          <p:nvPr/>
        </p:nvSpPr>
        <p:spPr>
          <a:xfrm>
            <a:off x="0" y="0"/>
            <a:ext cx="12192000" cy="601133"/>
          </a:xfrm>
          <a:prstGeom prst="rect">
            <a:avLst/>
          </a:prstGeom>
          <a:solidFill>
            <a:srgbClr val="546F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 name="文本框 2"/>
          <p:cNvSpPr txBox="1"/>
          <p:nvPr/>
        </p:nvSpPr>
        <p:spPr>
          <a:xfrm>
            <a:off x="822780" y="17961"/>
            <a:ext cx="3418173" cy="5835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3200" b="0" i="0" u="none" strike="noStrike" kern="0" cap="none" spc="0" normalizeH="0" baseline="0" noProof="0" dirty="0">
                <a:ln>
                  <a:noFill/>
                </a:ln>
                <a:solidFill>
                  <a:schemeClr val="bg1"/>
                </a:solidFill>
                <a:effectLst/>
                <a:uLnTx/>
                <a:uFillTx/>
                <a:latin typeface="黑体" panose="02010609060101010101" charset="-122"/>
                <a:ea typeface="黑体" panose="02010609060101010101" charset="-122"/>
              </a:rPr>
              <a:t>系统</a:t>
            </a:r>
            <a:r>
              <a:rPr kumimoji="0" lang="zh-CN" sz="3200" b="0" i="0" u="none" strike="noStrike" kern="0" cap="none" spc="0" normalizeH="0" baseline="0" noProof="0" dirty="0">
                <a:ln>
                  <a:noFill/>
                </a:ln>
                <a:solidFill>
                  <a:schemeClr val="bg1"/>
                </a:solidFill>
                <a:effectLst/>
                <a:uLnTx/>
                <a:uFillTx/>
                <a:latin typeface="黑体" panose="02010609060101010101" charset="-122"/>
                <a:ea typeface="黑体" panose="02010609060101010101" charset="-122"/>
              </a:rPr>
              <a:t>分析</a:t>
            </a:r>
          </a:p>
        </p:txBody>
      </p:sp>
      <p:grpSp>
        <p:nvGrpSpPr>
          <p:cNvPr id="8" name="组合 7"/>
          <p:cNvGrpSpPr/>
          <p:nvPr/>
        </p:nvGrpSpPr>
        <p:grpSpPr>
          <a:xfrm>
            <a:off x="257207" y="196849"/>
            <a:ext cx="459073" cy="207434"/>
            <a:chOff x="764360" y="838200"/>
            <a:chExt cx="531040" cy="270934"/>
          </a:xfrm>
        </p:grpSpPr>
        <p:cxnSp>
          <p:nvCxnSpPr>
            <p:cNvPr id="5" name="直接连接符 4"/>
            <p:cNvCxnSpPr/>
            <p:nvPr/>
          </p:nvCxnSpPr>
          <p:spPr>
            <a:xfrm>
              <a:off x="764360" y="838200"/>
              <a:ext cx="53104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764360" y="973667"/>
              <a:ext cx="53104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64360" y="1109134"/>
              <a:ext cx="53104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4579820" y="1067986"/>
            <a:ext cx="3170360" cy="5044056"/>
          </a:xfrm>
          <a:prstGeom prst="rect">
            <a:avLst/>
          </a:prstGeom>
          <a:solidFill>
            <a:srgbClr val="546F7A"/>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62712" tIns="2145310" rIns="362712" bIns="1254013" numCol="1" spcCol="1270" anchor="ctr" anchorCtr="0">
            <a:noAutofit/>
          </a:bodyPr>
          <a:lstStyle/>
          <a:p>
            <a:pPr lvl="0" algn="ctr" defTabSz="2266950">
              <a:lnSpc>
                <a:spcPct val="90000"/>
              </a:lnSpc>
              <a:spcBef>
                <a:spcPct val="0"/>
              </a:spcBef>
              <a:spcAft>
                <a:spcPct val="35000"/>
              </a:spcAft>
            </a:pPr>
            <a:endParaRPr lang="zh-CN" altLang="en-US" sz="5100" kern="1200"/>
          </a:p>
        </p:txBody>
      </p:sp>
      <p:sp>
        <p:nvSpPr>
          <p:cNvPr id="19" name="矩形 18"/>
          <p:cNvSpPr/>
          <p:nvPr/>
        </p:nvSpPr>
        <p:spPr>
          <a:xfrm>
            <a:off x="7992712" y="1067986"/>
            <a:ext cx="3170360" cy="5044056"/>
          </a:xfrm>
          <a:prstGeom prst="rect">
            <a:avLst/>
          </a:prstGeom>
          <a:solidFill>
            <a:srgbClr val="FF6D0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62712" tIns="2145310" rIns="362712" bIns="1254013" numCol="1" spcCol="1270" anchor="ctr" anchorCtr="0">
            <a:noAutofit/>
          </a:bodyPr>
          <a:lstStyle/>
          <a:p>
            <a:pPr lvl="0" algn="ctr" defTabSz="2266950">
              <a:lnSpc>
                <a:spcPct val="90000"/>
              </a:lnSpc>
              <a:spcBef>
                <a:spcPct val="0"/>
              </a:spcBef>
              <a:spcAft>
                <a:spcPct val="35000"/>
              </a:spcAft>
            </a:pPr>
            <a:endParaRPr lang="zh-CN" altLang="en-US" sz="5100" kern="1200"/>
          </a:p>
        </p:txBody>
      </p:sp>
      <p:sp>
        <p:nvSpPr>
          <p:cNvPr id="21" name="矩形 20"/>
          <p:cNvSpPr/>
          <p:nvPr/>
        </p:nvSpPr>
        <p:spPr>
          <a:xfrm>
            <a:off x="1164308" y="1130085"/>
            <a:ext cx="3170360" cy="5044056"/>
          </a:xfrm>
          <a:prstGeom prst="rect">
            <a:avLst/>
          </a:prstGeom>
          <a:solidFill>
            <a:srgbClr val="398E3D"/>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62712" tIns="2145310" rIns="362712" bIns="1254013" numCol="1" spcCol="1270" anchor="ctr" anchorCtr="0">
            <a:noAutofit/>
          </a:bodyPr>
          <a:lstStyle/>
          <a:p>
            <a:pPr lvl="0" algn="ctr" defTabSz="2266950">
              <a:lnSpc>
                <a:spcPct val="90000"/>
              </a:lnSpc>
              <a:spcBef>
                <a:spcPct val="0"/>
              </a:spcBef>
              <a:spcAft>
                <a:spcPct val="35000"/>
              </a:spcAft>
            </a:pPr>
            <a:endParaRPr lang="zh-CN" altLang="en-US" sz="5100" kern="1200"/>
          </a:p>
        </p:txBody>
      </p:sp>
      <p:sp>
        <p:nvSpPr>
          <p:cNvPr id="23" name="左右箭头 22"/>
          <p:cNvSpPr/>
          <p:nvPr/>
        </p:nvSpPr>
        <p:spPr>
          <a:xfrm>
            <a:off x="1547093" y="4635656"/>
            <a:ext cx="8928950" cy="756608"/>
          </a:xfrm>
          <a:prstGeom prst="leftRightArrow">
            <a:avLst/>
          </a:prstGeom>
          <a:solidFill>
            <a:srgbClr val="F1F5F8"/>
          </a:solidFill>
          <a:ln>
            <a:noFill/>
          </a:ln>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sp>
      <p:grpSp>
        <p:nvGrpSpPr>
          <p:cNvPr id="24" name="Group 11"/>
          <p:cNvGrpSpPr>
            <a:grpSpLocks noChangeAspect="1"/>
          </p:cNvGrpSpPr>
          <p:nvPr/>
        </p:nvGrpSpPr>
        <p:grpSpPr bwMode="auto">
          <a:xfrm>
            <a:off x="8604683" y="1803618"/>
            <a:ext cx="1747164" cy="1240484"/>
            <a:chOff x="1407" y="1098"/>
            <a:chExt cx="800" cy="568"/>
          </a:xfrm>
          <a:solidFill>
            <a:schemeClr val="bg1"/>
          </a:solidFill>
        </p:grpSpPr>
        <p:sp>
          <p:nvSpPr>
            <p:cNvPr id="25" name="Freeform 12"/>
            <p:cNvSpPr>
              <a:spLocks noEditPoints="1"/>
            </p:cNvSpPr>
            <p:nvPr/>
          </p:nvSpPr>
          <p:spPr bwMode="auto">
            <a:xfrm>
              <a:off x="1494" y="1098"/>
              <a:ext cx="626" cy="423"/>
            </a:xfrm>
            <a:custGeom>
              <a:avLst/>
              <a:gdLst>
                <a:gd name="T0" fmla="*/ 621 w 628"/>
                <a:gd name="T1" fmla="*/ 7 h 423"/>
                <a:gd name="T2" fmla="*/ 605 w 628"/>
                <a:gd name="T3" fmla="*/ 0 h 423"/>
                <a:gd name="T4" fmla="*/ 23 w 628"/>
                <a:gd name="T5" fmla="*/ 0 h 423"/>
                <a:gd name="T6" fmla="*/ 7 w 628"/>
                <a:gd name="T7" fmla="*/ 7 h 423"/>
                <a:gd name="T8" fmla="*/ 0 w 628"/>
                <a:gd name="T9" fmla="*/ 23 h 423"/>
                <a:gd name="T10" fmla="*/ 0 w 628"/>
                <a:gd name="T11" fmla="*/ 423 h 423"/>
                <a:gd name="T12" fmla="*/ 628 w 628"/>
                <a:gd name="T13" fmla="*/ 423 h 423"/>
                <a:gd name="T14" fmla="*/ 628 w 628"/>
                <a:gd name="T15" fmla="*/ 23 h 423"/>
                <a:gd name="T16" fmla="*/ 621 w 628"/>
                <a:gd name="T17" fmla="*/ 7 h 423"/>
                <a:gd name="T18" fmla="*/ 314 w 628"/>
                <a:gd name="T19" fmla="*/ 13 h 423"/>
                <a:gd name="T20" fmla="*/ 321 w 628"/>
                <a:gd name="T21" fmla="*/ 20 h 423"/>
                <a:gd name="T22" fmla="*/ 314 w 628"/>
                <a:gd name="T23" fmla="*/ 27 h 423"/>
                <a:gd name="T24" fmla="*/ 307 w 628"/>
                <a:gd name="T25" fmla="*/ 20 h 423"/>
                <a:gd name="T26" fmla="*/ 314 w 628"/>
                <a:gd name="T27" fmla="*/ 13 h 423"/>
                <a:gd name="T28" fmla="*/ 587 w 628"/>
                <a:gd name="T29" fmla="*/ 382 h 423"/>
                <a:gd name="T30" fmla="*/ 41 w 628"/>
                <a:gd name="T31" fmla="*/ 382 h 423"/>
                <a:gd name="T32" fmla="*/ 41 w 628"/>
                <a:gd name="T33" fmla="*/ 41 h 423"/>
                <a:gd name="T34" fmla="*/ 587 w 628"/>
                <a:gd name="T35" fmla="*/ 41 h 423"/>
                <a:gd name="T36" fmla="*/ 587 w 628"/>
                <a:gd name="T37" fmla="*/ 382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28" h="423">
                  <a:moveTo>
                    <a:pt x="621" y="7"/>
                  </a:moveTo>
                  <a:cubicBezTo>
                    <a:pt x="617" y="2"/>
                    <a:pt x="611" y="0"/>
                    <a:pt x="605" y="0"/>
                  </a:cubicBezTo>
                  <a:cubicBezTo>
                    <a:pt x="23" y="0"/>
                    <a:pt x="23" y="0"/>
                    <a:pt x="23" y="0"/>
                  </a:cubicBezTo>
                  <a:cubicBezTo>
                    <a:pt x="17" y="0"/>
                    <a:pt x="11" y="2"/>
                    <a:pt x="7" y="7"/>
                  </a:cubicBezTo>
                  <a:cubicBezTo>
                    <a:pt x="2" y="11"/>
                    <a:pt x="0" y="17"/>
                    <a:pt x="0" y="23"/>
                  </a:cubicBezTo>
                  <a:cubicBezTo>
                    <a:pt x="0" y="423"/>
                    <a:pt x="0" y="423"/>
                    <a:pt x="0" y="423"/>
                  </a:cubicBezTo>
                  <a:cubicBezTo>
                    <a:pt x="628" y="423"/>
                    <a:pt x="628" y="423"/>
                    <a:pt x="628" y="423"/>
                  </a:cubicBezTo>
                  <a:cubicBezTo>
                    <a:pt x="628" y="23"/>
                    <a:pt x="628" y="23"/>
                    <a:pt x="628" y="23"/>
                  </a:cubicBezTo>
                  <a:cubicBezTo>
                    <a:pt x="628" y="17"/>
                    <a:pt x="626" y="11"/>
                    <a:pt x="621" y="7"/>
                  </a:cubicBezTo>
                  <a:close/>
                  <a:moveTo>
                    <a:pt x="314" y="13"/>
                  </a:moveTo>
                  <a:cubicBezTo>
                    <a:pt x="318" y="13"/>
                    <a:pt x="321" y="16"/>
                    <a:pt x="321" y="20"/>
                  </a:cubicBezTo>
                  <a:cubicBezTo>
                    <a:pt x="321" y="24"/>
                    <a:pt x="318" y="27"/>
                    <a:pt x="314" y="27"/>
                  </a:cubicBezTo>
                  <a:cubicBezTo>
                    <a:pt x="310" y="27"/>
                    <a:pt x="307" y="24"/>
                    <a:pt x="307" y="20"/>
                  </a:cubicBezTo>
                  <a:cubicBezTo>
                    <a:pt x="307" y="16"/>
                    <a:pt x="310" y="13"/>
                    <a:pt x="314" y="13"/>
                  </a:cubicBezTo>
                  <a:close/>
                  <a:moveTo>
                    <a:pt x="587" y="382"/>
                  </a:moveTo>
                  <a:cubicBezTo>
                    <a:pt x="41" y="382"/>
                    <a:pt x="41" y="382"/>
                    <a:pt x="41" y="382"/>
                  </a:cubicBezTo>
                  <a:cubicBezTo>
                    <a:pt x="41" y="41"/>
                    <a:pt x="41" y="41"/>
                    <a:pt x="41" y="41"/>
                  </a:cubicBezTo>
                  <a:cubicBezTo>
                    <a:pt x="587" y="41"/>
                    <a:pt x="587" y="41"/>
                    <a:pt x="587" y="41"/>
                  </a:cubicBezTo>
                  <a:lnTo>
                    <a:pt x="587" y="3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 name="Freeform 13"/>
            <p:cNvSpPr>
              <a:spLocks noEditPoints="1"/>
            </p:cNvSpPr>
            <p:nvPr/>
          </p:nvSpPr>
          <p:spPr bwMode="auto">
            <a:xfrm>
              <a:off x="1407" y="1538"/>
              <a:ext cx="800" cy="97"/>
            </a:xfrm>
            <a:custGeom>
              <a:avLst/>
              <a:gdLst>
                <a:gd name="T0" fmla="*/ 87 w 802"/>
                <a:gd name="T1" fmla="*/ 0 h 97"/>
                <a:gd name="T2" fmla="*/ 4 w 802"/>
                <a:gd name="T3" fmla="*/ 83 h 97"/>
                <a:gd name="T4" fmla="*/ 2 w 802"/>
                <a:gd name="T5" fmla="*/ 92 h 97"/>
                <a:gd name="T6" fmla="*/ 10 w 802"/>
                <a:gd name="T7" fmla="*/ 97 h 97"/>
                <a:gd name="T8" fmla="*/ 792 w 802"/>
                <a:gd name="T9" fmla="*/ 97 h 97"/>
                <a:gd name="T10" fmla="*/ 800 w 802"/>
                <a:gd name="T11" fmla="*/ 92 h 97"/>
                <a:gd name="T12" fmla="*/ 798 w 802"/>
                <a:gd name="T13" fmla="*/ 83 h 97"/>
                <a:gd name="T14" fmla="*/ 715 w 802"/>
                <a:gd name="T15" fmla="*/ 0 h 97"/>
                <a:gd name="T16" fmla="*/ 87 w 802"/>
                <a:gd name="T17" fmla="*/ 0 h 97"/>
                <a:gd name="T18" fmla="*/ 711 w 802"/>
                <a:gd name="T19" fmla="*/ 47 h 97"/>
                <a:gd name="T20" fmla="*/ 712 w 802"/>
                <a:gd name="T21" fmla="*/ 54 h 97"/>
                <a:gd name="T22" fmla="*/ 706 w 802"/>
                <a:gd name="T23" fmla="*/ 58 h 97"/>
                <a:gd name="T24" fmla="*/ 484 w 802"/>
                <a:gd name="T25" fmla="*/ 58 h 97"/>
                <a:gd name="T26" fmla="*/ 485 w 802"/>
                <a:gd name="T27" fmla="*/ 64 h 97"/>
                <a:gd name="T28" fmla="*/ 484 w 802"/>
                <a:gd name="T29" fmla="*/ 67 h 97"/>
                <a:gd name="T30" fmla="*/ 481 w 802"/>
                <a:gd name="T31" fmla="*/ 69 h 97"/>
                <a:gd name="T32" fmla="*/ 321 w 802"/>
                <a:gd name="T33" fmla="*/ 69 h 97"/>
                <a:gd name="T34" fmla="*/ 318 w 802"/>
                <a:gd name="T35" fmla="*/ 67 h 97"/>
                <a:gd name="T36" fmla="*/ 317 w 802"/>
                <a:gd name="T37" fmla="*/ 64 h 97"/>
                <a:gd name="T38" fmla="*/ 318 w 802"/>
                <a:gd name="T39" fmla="*/ 58 h 97"/>
                <a:gd name="T40" fmla="*/ 96 w 802"/>
                <a:gd name="T41" fmla="*/ 58 h 97"/>
                <a:gd name="T42" fmla="*/ 90 w 802"/>
                <a:gd name="T43" fmla="*/ 54 h 97"/>
                <a:gd name="T44" fmla="*/ 91 w 802"/>
                <a:gd name="T45" fmla="*/ 47 h 97"/>
                <a:gd name="T46" fmla="*/ 113 w 802"/>
                <a:gd name="T47" fmla="*/ 20 h 97"/>
                <a:gd name="T48" fmla="*/ 689 w 802"/>
                <a:gd name="T49" fmla="*/ 20 h 97"/>
                <a:gd name="T50" fmla="*/ 711 w 802"/>
                <a:gd name="T51" fmla="*/ 4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2" h="97">
                  <a:moveTo>
                    <a:pt x="87" y="0"/>
                  </a:moveTo>
                  <a:cubicBezTo>
                    <a:pt x="4" y="83"/>
                    <a:pt x="4" y="83"/>
                    <a:pt x="4" y="83"/>
                  </a:cubicBezTo>
                  <a:cubicBezTo>
                    <a:pt x="1" y="85"/>
                    <a:pt x="0" y="89"/>
                    <a:pt x="2" y="92"/>
                  </a:cubicBezTo>
                  <a:cubicBezTo>
                    <a:pt x="3" y="95"/>
                    <a:pt x="6" y="97"/>
                    <a:pt x="10" y="97"/>
                  </a:cubicBezTo>
                  <a:cubicBezTo>
                    <a:pt x="792" y="97"/>
                    <a:pt x="792" y="97"/>
                    <a:pt x="792" y="97"/>
                  </a:cubicBezTo>
                  <a:cubicBezTo>
                    <a:pt x="796" y="97"/>
                    <a:pt x="799" y="95"/>
                    <a:pt x="800" y="92"/>
                  </a:cubicBezTo>
                  <a:cubicBezTo>
                    <a:pt x="802" y="89"/>
                    <a:pt x="801" y="85"/>
                    <a:pt x="798" y="83"/>
                  </a:cubicBezTo>
                  <a:cubicBezTo>
                    <a:pt x="715" y="0"/>
                    <a:pt x="715" y="0"/>
                    <a:pt x="715" y="0"/>
                  </a:cubicBezTo>
                  <a:lnTo>
                    <a:pt x="87" y="0"/>
                  </a:lnTo>
                  <a:close/>
                  <a:moveTo>
                    <a:pt x="711" y="47"/>
                  </a:moveTo>
                  <a:cubicBezTo>
                    <a:pt x="713" y="49"/>
                    <a:pt x="713" y="51"/>
                    <a:pt x="712" y="54"/>
                  </a:cubicBezTo>
                  <a:cubicBezTo>
                    <a:pt x="711" y="56"/>
                    <a:pt x="709" y="58"/>
                    <a:pt x="706" y="58"/>
                  </a:cubicBezTo>
                  <a:cubicBezTo>
                    <a:pt x="484" y="58"/>
                    <a:pt x="484" y="58"/>
                    <a:pt x="484" y="58"/>
                  </a:cubicBezTo>
                  <a:cubicBezTo>
                    <a:pt x="485" y="64"/>
                    <a:pt x="485" y="64"/>
                    <a:pt x="485" y="64"/>
                  </a:cubicBezTo>
                  <a:cubicBezTo>
                    <a:pt x="485" y="65"/>
                    <a:pt x="485" y="66"/>
                    <a:pt x="484" y="67"/>
                  </a:cubicBezTo>
                  <a:cubicBezTo>
                    <a:pt x="483" y="68"/>
                    <a:pt x="482" y="69"/>
                    <a:pt x="481" y="69"/>
                  </a:cubicBezTo>
                  <a:cubicBezTo>
                    <a:pt x="321" y="69"/>
                    <a:pt x="321" y="69"/>
                    <a:pt x="321" y="69"/>
                  </a:cubicBezTo>
                  <a:cubicBezTo>
                    <a:pt x="320" y="69"/>
                    <a:pt x="319" y="68"/>
                    <a:pt x="318" y="67"/>
                  </a:cubicBezTo>
                  <a:cubicBezTo>
                    <a:pt x="317" y="66"/>
                    <a:pt x="317" y="65"/>
                    <a:pt x="317" y="64"/>
                  </a:cubicBezTo>
                  <a:cubicBezTo>
                    <a:pt x="318" y="58"/>
                    <a:pt x="318" y="58"/>
                    <a:pt x="318" y="58"/>
                  </a:cubicBezTo>
                  <a:cubicBezTo>
                    <a:pt x="96" y="58"/>
                    <a:pt x="96" y="58"/>
                    <a:pt x="96" y="58"/>
                  </a:cubicBezTo>
                  <a:cubicBezTo>
                    <a:pt x="93" y="58"/>
                    <a:pt x="91" y="56"/>
                    <a:pt x="90" y="54"/>
                  </a:cubicBezTo>
                  <a:cubicBezTo>
                    <a:pt x="89" y="51"/>
                    <a:pt x="89" y="49"/>
                    <a:pt x="91" y="47"/>
                  </a:cubicBezTo>
                  <a:cubicBezTo>
                    <a:pt x="113" y="20"/>
                    <a:pt x="113" y="20"/>
                    <a:pt x="113" y="20"/>
                  </a:cubicBezTo>
                  <a:cubicBezTo>
                    <a:pt x="689" y="20"/>
                    <a:pt x="689" y="20"/>
                    <a:pt x="689" y="20"/>
                  </a:cubicBezTo>
                  <a:lnTo>
                    <a:pt x="711"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 name="Freeform 14"/>
            <p:cNvSpPr>
              <a:spLocks noEditPoints="1"/>
            </p:cNvSpPr>
            <p:nvPr/>
          </p:nvSpPr>
          <p:spPr bwMode="auto">
            <a:xfrm>
              <a:off x="1408" y="1637"/>
              <a:ext cx="798" cy="29"/>
            </a:xfrm>
            <a:custGeom>
              <a:avLst/>
              <a:gdLst>
                <a:gd name="T0" fmla="*/ 791 w 800"/>
                <a:gd name="T1" fmla="*/ 3 h 29"/>
                <a:gd name="T2" fmla="*/ 469 w 800"/>
                <a:gd name="T3" fmla="*/ 3 h 29"/>
                <a:gd name="T4" fmla="*/ 468 w 800"/>
                <a:gd name="T5" fmla="*/ 6 h 29"/>
                <a:gd name="T6" fmla="*/ 461 w 800"/>
                <a:gd name="T7" fmla="*/ 9 h 29"/>
                <a:gd name="T8" fmla="*/ 339 w 800"/>
                <a:gd name="T9" fmla="*/ 9 h 29"/>
                <a:gd name="T10" fmla="*/ 332 w 800"/>
                <a:gd name="T11" fmla="*/ 6 h 29"/>
                <a:gd name="T12" fmla="*/ 331 w 800"/>
                <a:gd name="T13" fmla="*/ 3 h 29"/>
                <a:gd name="T14" fmla="*/ 9 w 800"/>
                <a:gd name="T15" fmla="*/ 3 h 29"/>
                <a:gd name="T16" fmla="*/ 0 w 800"/>
                <a:gd name="T17" fmla="*/ 0 h 29"/>
                <a:gd name="T18" fmla="*/ 0 w 800"/>
                <a:gd name="T19" fmla="*/ 9 h 29"/>
                <a:gd name="T20" fmla="*/ 6 w 800"/>
                <a:gd name="T21" fmla="*/ 23 h 29"/>
                <a:gd name="T22" fmla="*/ 21 w 800"/>
                <a:gd name="T23" fmla="*/ 29 h 29"/>
                <a:gd name="T24" fmla="*/ 779 w 800"/>
                <a:gd name="T25" fmla="*/ 29 h 29"/>
                <a:gd name="T26" fmla="*/ 794 w 800"/>
                <a:gd name="T27" fmla="*/ 23 h 29"/>
                <a:gd name="T28" fmla="*/ 800 w 800"/>
                <a:gd name="T29" fmla="*/ 9 h 29"/>
                <a:gd name="T30" fmla="*/ 800 w 800"/>
                <a:gd name="T31" fmla="*/ 0 h 29"/>
                <a:gd name="T32" fmla="*/ 791 w 800"/>
                <a:gd name="T33" fmla="*/ 3 h 29"/>
                <a:gd name="T34" fmla="*/ 72 w 800"/>
                <a:gd name="T35" fmla="*/ 21 h 29"/>
                <a:gd name="T36" fmla="*/ 68 w 800"/>
                <a:gd name="T37" fmla="*/ 16 h 29"/>
                <a:gd name="T38" fmla="*/ 72 w 800"/>
                <a:gd name="T39" fmla="*/ 12 h 29"/>
                <a:gd name="T40" fmla="*/ 77 w 800"/>
                <a:gd name="T41" fmla="*/ 16 h 29"/>
                <a:gd name="T42" fmla="*/ 72 w 800"/>
                <a:gd name="T43" fmla="*/ 21 h 29"/>
                <a:gd name="T44" fmla="*/ 94 w 800"/>
                <a:gd name="T45" fmla="*/ 21 h 29"/>
                <a:gd name="T46" fmla="*/ 89 w 800"/>
                <a:gd name="T47" fmla="*/ 16 h 29"/>
                <a:gd name="T48" fmla="*/ 94 w 800"/>
                <a:gd name="T49" fmla="*/ 12 h 29"/>
                <a:gd name="T50" fmla="*/ 98 w 800"/>
                <a:gd name="T51" fmla="*/ 16 h 29"/>
                <a:gd name="T52" fmla="*/ 94 w 800"/>
                <a:gd name="T53" fmla="*/ 21 h 29"/>
                <a:gd name="T54" fmla="*/ 115 w 800"/>
                <a:gd name="T55" fmla="*/ 21 h 29"/>
                <a:gd name="T56" fmla="*/ 111 w 800"/>
                <a:gd name="T57" fmla="*/ 16 h 29"/>
                <a:gd name="T58" fmla="*/ 115 w 800"/>
                <a:gd name="T59" fmla="*/ 12 h 29"/>
                <a:gd name="T60" fmla="*/ 120 w 800"/>
                <a:gd name="T61" fmla="*/ 16 h 29"/>
                <a:gd name="T62" fmla="*/ 115 w 800"/>
                <a:gd name="T63"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0" h="29">
                  <a:moveTo>
                    <a:pt x="791" y="3"/>
                  </a:moveTo>
                  <a:cubicBezTo>
                    <a:pt x="469" y="3"/>
                    <a:pt x="469" y="3"/>
                    <a:pt x="469" y="3"/>
                  </a:cubicBezTo>
                  <a:cubicBezTo>
                    <a:pt x="469" y="4"/>
                    <a:pt x="468" y="5"/>
                    <a:pt x="468" y="6"/>
                  </a:cubicBezTo>
                  <a:cubicBezTo>
                    <a:pt x="466" y="8"/>
                    <a:pt x="463" y="9"/>
                    <a:pt x="461" y="9"/>
                  </a:cubicBezTo>
                  <a:cubicBezTo>
                    <a:pt x="339" y="9"/>
                    <a:pt x="339" y="9"/>
                    <a:pt x="339" y="9"/>
                  </a:cubicBezTo>
                  <a:cubicBezTo>
                    <a:pt x="337" y="9"/>
                    <a:pt x="334" y="8"/>
                    <a:pt x="332" y="6"/>
                  </a:cubicBezTo>
                  <a:cubicBezTo>
                    <a:pt x="332" y="5"/>
                    <a:pt x="331" y="4"/>
                    <a:pt x="331" y="3"/>
                  </a:cubicBezTo>
                  <a:cubicBezTo>
                    <a:pt x="9" y="3"/>
                    <a:pt x="9" y="3"/>
                    <a:pt x="9" y="3"/>
                  </a:cubicBezTo>
                  <a:cubicBezTo>
                    <a:pt x="5" y="3"/>
                    <a:pt x="2" y="2"/>
                    <a:pt x="0" y="0"/>
                  </a:cubicBezTo>
                  <a:cubicBezTo>
                    <a:pt x="0" y="9"/>
                    <a:pt x="0" y="9"/>
                    <a:pt x="0" y="9"/>
                  </a:cubicBezTo>
                  <a:cubicBezTo>
                    <a:pt x="0" y="14"/>
                    <a:pt x="2" y="19"/>
                    <a:pt x="6" y="23"/>
                  </a:cubicBezTo>
                  <a:cubicBezTo>
                    <a:pt x="10" y="27"/>
                    <a:pt x="15" y="29"/>
                    <a:pt x="21" y="29"/>
                  </a:cubicBezTo>
                  <a:cubicBezTo>
                    <a:pt x="779" y="29"/>
                    <a:pt x="779" y="29"/>
                    <a:pt x="779" y="29"/>
                  </a:cubicBezTo>
                  <a:cubicBezTo>
                    <a:pt x="785" y="29"/>
                    <a:pt x="790" y="27"/>
                    <a:pt x="794" y="23"/>
                  </a:cubicBezTo>
                  <a:cubicBezTo>
                    <a:pt x="798" y="19"/>
                    <a:pt x="800" y="14"/>
                    <a:pt x="800" y="9"/>
                  </a:cubicBezTo>
                  <a:cubicBezTo>
                    <a:pt x="800" y="0"/>
                    <a:pt x="800" y="0"/>
                    <a:pt x="800" y="0"/>
                  </a:cubicBezTo>
                  <a:cubicBezTo>
                    <a:pt x="798" y="2"/>
                    <a:pt x="795" y="3"/>
                    <a:pt x="791" y="3"/>
                  </a:cubicBezTo>
                  <a:close/>
                  <a:moveTo>
                    <a:pt x="72" y="21"/>
                  </a:moveTo>
                  <a:cubicBezTo>
                    <a:pt x="70" y="21"/>
                    <a:pt x="68" y="19"/>
                    <a:pt x="68" y="16"/>
                  </a:cubicBezTo>
                  <a:cubicBezTo>
                    <a:pt x="68" y="14"/>
                    <a:pt x="70" y="12"/>
                    <a:pt x="72" y="12"/>
                  </a:cubicBezTo>
                  <a:cubicBezTo>
                    <a:pt x="75" y="12"/>
                    <a:pt x="77" y="14"/>
                    <a:pt x="77" y="16"/>
                  </a:cubicBezTo>
                  <a:cubicBezTo>
                    <a:pt x="77" y="19"/>
                    <a:pt x="75" y="21"/>
                    <a:pt x="72" y="21"/>
                  </a:cubicBezTo>
                  <a:close/>
                  <a:moveTo>
                    <a:pt x="94" y="21"/>
                  </a:moveTo>
                  <a:cubicBezTo>
                    <a:pt x="91" y="21"/>
                    <a:pt x="89" y="19"/>
                    <a:pt x="89" y="16"/>
                  </a:cubicBezTo>
                  <a:cubicBezTo>
                    <a:pt x="89" y="14"/>
                    <a:pt x="91" y="12"/>
                    <a:pt x="94" y="12"/>
                  </a:cubicBezTo>
                  <a:cubicBezTo>
                    <a:pt x="96" y="12"/>
                    <a:pt x="98" y="14"/>
                    <a:pt x="98" y="16"/>
                  </a:cubicBezTo>
                  <a:cubicBezTo>
                    <a:pt x="98" y="19"/>
                    <a:pt x="96" y="21"/>
                    <a:pt x="94" y="21"/>
                  </a:cubicBezTo>
                  <a:close/>
                  <a:moveTo>
                    <a:pt x="115" y="21"/>
                  </a:moveTo>
                  <a:cubicBezTo>
                    <a:pt x="113" y="21"/>
                    <a:pt x="111" y="19"/>
                    <a:pt x="111" y="16"/>
                  </a:cubicBezTo>
                  <a:cubicBezTo>
                    <a:pt x="111" y="14"/>
                    <a:pt x="113" y="12"/>
                    <a:pt x="115" y="12"/>
                  </a:cubicBezTo>
                  <a:cubicBezTo>
                    <a:pt x="118" y="12"/>
                    <a:pt x="120" y="14"/>
                    <a:pt x="120" y="16"/>
                  </a:cubicBezTo>
                  <a:cubicBezTo>
                    <a:pt x="120" y="19"/>
                    <a:pt x="118" y="21"/>
                    <a:pt x="115"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 name="Freeform 15"/>
            <p:cNvSpPr/>
            <p:nvPr/>
          </p:nvSpPr>
          <p:spPr bwMode="auto">
            <a:xfrm>
              <a:off x="1624" y="1386"/>
              <a:ext cx="48" cy="56"/>
            </a:xfrm>
            <a:custGeom>
              <a:avLst/>
              <a:gdLst>
                <a:gd name="T0" fmla="*/ 48 w 48"/>
                <a:gd name="T1" fmla="*/ 56 h 56"/>
                <a:gd name="T2" fmla="*/ 0 w 48"/>
                <a:gd name="T3" fmla="*/ 56 h 56"/>
                <a:gd name="T4" fmla="*/ 0 w 48"/>
                <a:gd name="T5" fmla="*/ 5 h 56"/>
                <a:gd name="T6" fmla="*/ 2 w 48"/>
                <a:gd name="T7" fmla="*/ 2 h 56"/>
                <a:gd name="T8" fmla="*/ 5 w 48"/>
                <a:gd name="T9" fmla="*/ 0 h 56"/>
                <a:gd name="T10" fmla="*/ 43 w 48"/>
                <a:gd name="T11" fmla="*/ 0 h 56"/>
                <a:gd name="T12" fmla="*/ 47 w 48"/>
                <a:gd name="T13" fmla="*/ 2 h 56"/>
                <a:gd name="T14" fmla="*/ 48 w 48"/>
                <a:gd name="T15" fmla="*/ 5 h 56"/>
                <a:gd name="T16" fmla="*/ 48 w 48"/>
                <a:gd name="T1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56">
                  <a:moveTo>
                    <a:pt x="48" y="56"/>
                  </a:moveTo>
                  <a:cubicBezTo>
                    <a:pt x="0" y="56"/>
                    <a:pt x="0" y="56"/>
                    <a:pt x="0" y="56"/>
                  </a:cubicBezTo>
                  <a:cubicBezTo>
                    <a:pt x="0" y="5"/>
                    <a:pt x="0" y="5"/>
                    <a:pt x="0" y="5"/>
                  </a:cubicBezTo>
                  <a:cubicBezTo>
                    <a:pt x="0" y="4"/>
                    <a:pt x="1" y="3"/>
                    <a:pt x="2" y="2"/>
                  </a:cubicBezTo>
                  <a:cubicBezTo>
                    <a:pt x="3" y="1"/>
                    <a:pt x="4" y="0"/>
                    <a:pt x="5" y="0"/>
                  </a:cubicBezTo>
                  <a:cubicBezTo>
                    <a:pt x="43" y="0"/>
                    <a:pt x="43" y="0"/>
                    <a:pt x="43" y="0"/>
                  </a:cubicBezTo>
                  <a:cubicBezTo>
                    <a:pt x="44" y="0"/>
                    <a:pt x="46" y="1"/>
                    <a:pt x="47" y="2"/>
                  </a:cubicBezTo>
                  <a:cubicBezTo>
                    <a:pt x="48" y="3"/>
                    <a:pt x="48" y="4"/>
                    <a:pt x="48" y="5"/>
                  </a:cubicBezTo>
                  <a:cubicBezTo>
                    <a:pt x="48" y="56"/>
                    <a:pt x="48" y="56"/>
                    <a:pt x="48"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 name="Freeform 16"/>
            <p:cNvSpPr/>
            <p:nvPr/>
          </p:nvSpPr>
          <p:spPr bwMode="auto">
            <a:xfrm>
              <a:off x="1723" y="1314"/>
              <a:ext cx="47" cy="128"/>
            </a:xfrm>
            <a:custGeom>
              <a:avLst/>
              <a:gdLst>
                <a:gd name="T0" fmla="*/ 47 w 47"/>
                <a:gd name="T1" fmla="*/ 128 h 128"/>
                <a:gd name="T2" fmla="*/ 0 w 47"/>
                <a:gd name="T3" fmla="*/ 128 h 128"/>
                <a:gd name="T4" fmla="*/ 0 w 47"/>
                <a:gd name="T5" fmla="*/ 5 h 128"/>
                <a:gd name="T6" fmla="*/ 1 w 47"/>
                <a:gd name="T7" fmla="*/ 2 h 128"/>
                <a:gd name="T8" fmla="*/ 5 w 47"/>
                <a:gd name="T9" fmla="*/ 0 h 128"/>
                <a:gd name="T10" fmla="*/ 42 w 47"/>
                <a:gd name="T11" fmla="*/ 0 h 128"/>
                <a:gd name="T12" fmla="*/ 46 w 47"/>
                <a:gd name="T13" fmla="*/ 2 h 128"/>
                <a:gd name="T14" fmla="*/ 47 w 47"/>
                <a:gd name="T15" fmla="*/ 5 h 128"/>
                <a:gd name="T16" fmla="*/ 47 w 47"/>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28">
                  <a:moveTo>
                    <a:pt x="47" y="128"/>
                  </a:moveTo>
                  <a:cubicBezTo>
                    <a:pt x="0" y="128"/>
                    <a:pt x="0" y="128"/>
                    <a:pt x="0" y="128"/>
                  </a:cubicBezTo>
                  <a:cubicBezTo>
                    <a:pt x="0" y="5"/>
                    <a:pt x="0" y="5"/>
                    <a:pt x="0" y="5"/>
                  </a:cubicBezTo>
                  <a:cubicBezTo>
                    <a:pt x="0" y="4"/>
                    <a:pt x="0" y="3"/>
                    <a:pt x="1" y="2"/>
                  </a:cubicBezTo>
                  <a:cubicBezTo>
                    <a:pt x="2" y="1"/>
                    <a:pt x="3" y="0"/>
                    <a:pt x="5" y="0"/>
                  </a:cubicBezTo>
                  <a:cubicBezTo>
                    <a:pt x="42" y="0"/>
                    <a:pt x="42" y="0"/>
                    <a:pt x="42" y="0"/>
                  </a:cubicBezTo>
                  <a:cubicBezTo>
                    <a:pt x="44" y="0"/>
                    <a:pt x="45" y="1"/>
                    <a:pt x="46" y="2"/>
                  </a:cubicBezTo>
                  <a:cubicBezTo>
                    <a:pt x="47" y="3"/>
                    <a:pt x="47" y="4"/>
                    <a:pt x="47" y="5"/>
                  </a:cubicBezTo>
                  <a:lnTo>
                    <a:pt x="47"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0" name="Freeform 17"/>
            <p:cNvSpPr/>
            <p:nvPr/>
          </p:nvSpPr>
          <p:spPr bwMode="auto">
            <a:xfrm>
              <a:off x="1821" y="1353"/>
              <a:ext cx="48" cy="89"/>
            </a:xfrm>
            <a:custGeom>
              <a:avLst/>
              <a:gdLst>
                <a:gd name="T0" fmla="*/ 48 w 48"/>
                <a:gd name="T1" fmla="*/ 89 h 89"/>
                <a:gd name="T2" fmla="*/ 0 w 48"/>
                <a:gd name="T3" fmla="*/ 89 h 89"/>
                <a:gd name="T4" fmla="*/ 0 w 48"/>
                <a:gd name="T5" fmla="*/ 6 h 89"/>
                <a:gd name="T6" fmla="*/ 1 w 48"/>
                <a:gd name="T7" fmla="*/ 2 h 89"/>
                <a:gd name="T8" fmla="*/ 5 w 48"/>
                <a:gd name="T9" fmla="*/ 0 h 89"/>
                <a:gd name="T10" fmla="*/ 43 w 48"/>
                <a:gd name="T11" fmla="*/ 0 h 89"/>
                <a:gd name="T12" fmla="*/ 46 w 48"/>
                <a:gd name="T13" fmla="*/ 2 h 89"/>
                <a:gd name="T14" fmla="*/ 48 w 48"/>
                <a:gd name="T15" fmla="*/ 6 h 89"/>
                <a:gd name="T16" fmla="*/ 48 w 48"/>
                <a:gd name="T17"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89">
                  <a:moveTo>
                    <a:pt x="48" y="89"/>
                  </a:moveTo>
                  <a:cubicBezTo>
                    <a:pt x="0" y="89"/>
                    <a:pt x="0" y="89"/>
                    <a:pt x="0" y="89"/>
                  </a:cubicBezTo>
                  <a:cubicBezTo>
                    <a:pt x="0" y="6"/>
                    <a:pt x="0" y="6"/>
                    <a:pt x="0" y="6"/>
                  </a:cubicBezTo>
                  <a:cubicBezTo>
                    <a:pt x="0" y="4"/>
                    <a:pt x="0" y="3"/>
                    <a:pt x="1" y="2"/>
                  </a:cubicBezTo>
                  <a:cubicBezTo>
                    <a:pt x="2" y="1"/>
                    <a:pt x="4" y="0"/>
                    <a:pt x="5" y="0"/>
                  </a:cubicBezTo>
                  <a:cubicBezTo>
                    <a:pt x="43" y="0"/>
                    <a:pt x="43" y="0"/>
                    <a:pt x="43" y="0"/>
                  </a:cubicBezTo>
                  <a:cubicBezTo>
                    <a:pt x="44" y="0"/>
                    <a:pt x="45" y="1"/>
                    <a:pt x="46" y="2"/>
                  </a:cubicBezTo>
                  <a:cubicBezTo>
                    <a:pt x="47" y="3"/>
                    <a:pt x="48" y="4"/>
                    <a:pt x="48" y="6"/>
                  </a:cubicBezTo>
                  <a:cubicBezTo>
                    <a:pt x="48" y="89"/>
                    <a:pt x="48" y="89"/>
                    <a:pt x="48"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1" name="Freeform 18"/>
            <p:cNvSpPr/>
            <p:nvPr/>
          </p:nvSpPr>
          <p:spPr bwMode="auto">
            <a:xfrm>
              <a:off x="1901" y="1205"/>
              <a:ext cx="84" cy="237"/>
            </a:xfrm>
            <a:custGeom>
              <a:avLst/>
              <a:gdLst>
                <a:gd name="T0" fmla="*/ 79 w 84"/>
                <a:gd name="T1" fmla="*/ 64 h 237"/>
                <a:gd name="T2" fmla="*/ 84 w 84"/>
                <a:gd name="T3" fmla="*/ 62 h 237"/>
                <a:gd name="T4" fmla="*/ 83 w 84"/>
                <a:gd name="T5" fmla="*/ 56 h 237"/>
                <a:gd name="T6" fmla="*/ 46 w 84"/>
                <a:gd name="T7" fmla="*/ 2 h 237"/>
                <a:gd name="T8" fmla="*/ 42 w 84"/>
                <a:gd name="T9" fmla="*/ 0 h 237"/>
                <a:gd name="T10" fmla="*/ 38 w 84"/>
                <a:gd name="T11" fmla="*/ 2 h 237"/>
                <a:gd name="T12" fmla="*/ 1 w 84"/>
                <a:gd name="T13" fmla="*/ 56 h 237"/>
                <a:gd name="T14" fmla="*/ 1 w 84"/>
                <a:gd name="T15" fmla="*/ 62 h 237"/>
                <a:gd name="T16" fmla="*/ 5 w 84"/>
                <a:gd name="T17" fmla="*/ 64 h 237"/>
                <a:gd name="T18" fmla="*/ 18 w 84"/>
                <a:gd name="T19" fmla="*/ 64 h 237"/>
                <a:gd name="T20" fmla="*/ 18 w 84"/>
                <a:gd name="T21" fmla="*/ 237 h 237"/>
                <a:gd name="T22" fmla="*/ 66 w 84"/>
                <a:gd name="T23" fmla="*/ 237 h 237"/>
                <a:gd name="T24" fmla="*/ 66 w 84"/>
                <a:gd name="T25" fmla="*/ 64 h 237"/>
                <a:gd name="T26" fmla="*/ 79 w 84"/>
                <a:gd name="T27" fmla="*/ 64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 h="237">
                  <a:moveTo>
                    <a:pt x="79" y="64"/>
                  </a:moveTo>
                  <a:cubicBezTo>
                    <a:pt x="81" y="64"/>
                    <a:pt x="83" y="63"/>
                    <a:pt x="84" y="62"/>
                  </a:cubicBezTo>
                  <a:cubicBezTo>
                    <a:pt x="84" y="60"/>
                    <a:pt x="84" y="58"/>
                    <a:pt x="83" y="56"/>
                  </a:cubicBezTo>
                  <a:cubicBezTo>
                    <a:pt x="46" y="2"/>
                    <a:pt x="46" y="2"/>
                    <a:pt x="46" y="2"/>
                  </a:cubicBezTo>
                  <a:cubicBezTo>
                    <a:pt x="45" y="1"/>
                    <a:pt x="44" y="0"/>
                    <a:pt x="42" y="0"/>
                  </a:cubicBezTo>
                  <a:cubicBezTo>
                    <a:pt x="40" y="0"/>
                    <a:pt x="39" y="1"/>
                    <a:pt x="38" y="2"/>
                  </a:cubicBezTo>
                  <a:cubicBezTo>
                    <a:pt x="1" y="56"/>
                    <a:pt x="1" y="56"/>
                    <a:pt x="1" y="56"/>
                  </a:cubicBezTo>
                  <a:cubicBezTo>
                    <a:pt x="0" y="58"/>
                    <a:pt x="0" y="60"/>
                    <a:pt x="1" y="62"/>
                  </a:cubicBezTo>
                  <a:cubicBezTo>
                    <a:pt x="1" y="63"/>
                    <a:pt x="3" y="64"/>
                    <a:pt x="5" y="64"/>
                  </a:cubicBezTo>
                  <a:cubicBezTo>
                    <a:pt x="18" y="64"/>
                    <a:pt x="18" y="64"/>
                    <a:pt x="18" y="64"/>
                  </a:cubicBezTo>
                  <a:cubicBezTo>
                    <a:pt x="18" y="237"/>
                    <a:pt x="18" y="237"/>
                    <a:pt x="18" y="237"/>
                  </a:cubicBezTo>
                  <a:cubicBezTo>
                    <a:pt x="66" y="237"/>
                    <a:pt x="66" y="237"/>
                    <a:pt x="66" y="237"/>
                  </a:cubicBezTo>
                  <a:cubicBezTo>
                    <a:pt x="66" y="64"/>
                    <a:pt x="66" y="64"/>
                    <a:pt x="66" y="64"/>
                  </a:cubicBezTo>
                  <a:lnTo>
                    <a:pt x="79"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2" name="Freeform 19"/>
            <p:cNvSpPr/>
            <p:nvPr/>
          </p:nvSpPr>
          <p:spPr bwMode="auto">
            <a:xfrm>
              <a:off x="1552" y="1187"/>
              <a:ext cx="510" cy="276"/>
            </a:xfrm>
            <a:custGeom>
              <a:avLst/>
              <a:gdLst>
                <a:gd name="T0" fmla="*/ 8 w 512"/>
                <a:gd name="T1" fmla="*/ 268 h 276"/>
                <a:gd name="T2" fmla="*/ 8 w 512"/>
                <a:gd name="T3" fmla="*/ 4 h 276"/>
                <a:gd name="T4" fmla="*/ 7 w 512"/>
                <a:gd name="T5" fmla="*/ 1 h 276"/>
                <a:gd name="T6" fmla="*/ 4 w 512"/>
                <a:gd name="T7" fmla="*/ 0 h 276"/>
                <a:gd name="T8" fmla="*/ 4 w 512"/>
                <a:gd name="T9" fmla="*/ 0 h 276"/>
                <a:gd name="T10" fmla="*/ 1 w 512"/>
                <a:gd name="T11" fmla="*/ 1 h 276"/>
                <a:gd name="T12" fmla="*/ 0 w 512"/>
                <a:gd name="T13" fmla="*/ 4 h 276"/>
                <a:gd name="T14" fmla="*/ 0 w 512"/>
                <a:gd name="T15" fmla="*/ 276 h 276"/>
                <a:gd name="T16" fmla="*/ 508 w 512"/>
                <a:gd name="T17" fmla="*/ 276 h 276"/>
                <a:gd name="T18" fmla="*/ 511 w 512"/>
                <a:gd name="T19" fmla="*/ 275 h 276"/>
                <a:gd name="T20" fmla="*/ 512 w 512"/>
                <a:gd name="T21" fmla="*/ 272 h 276"/>
                <a:gd name="T22" fmla="*/ 512 w 512"/>
                <a:gd name="T23" fmla="*/ 272 h 276"/>
                <a:gd name="T24" fmla="*/ 511 w 512"/>
                <a:gd name="T25" fmla="*/ 269 h 276"/>
                <a:gd name="T26" fmla="*/ 508 w 512"/>
                <a:gd name="T27" fmla="*/ 268 h 276"/>
                <a:gd name="T28" fmla="*/ 8 w 512"/>
                <a:gd name="T29" fmla="*/ 268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2" h="276">
                  <a:moveTo>
                    <a:pt x="8" y="268"/>
                  </a:moveTo>
                  <a:cubicBezTo>
                    <a:pt x="8" y="4"/>
                    <a:pt x="8" y="4"/>
                    <a:pt x="8" y="4"/>
                  </a:cubicBezTo>
                  <a:cubicBezTo>
                    <a:pt x="8" y="3"/>
                    <a:pt x="8" y="2"/>
                    <a:pt x="7" y="1"/>
                  </a:cubicBezTo>
                  <a:cubicBezTo>
                    <a:pt x="6" y="1"/>
                    <a:pt x="5" y="0"/>
                    <a:pt x="4" y="0"/>
                  </a:cubicBezTo>
                  <a:cubicBezTo>
                    <a:pt x="4" y="0"/>
                    <a:pt x="4" y="0"/>
                    <a:pt x="4" y="0"/>
                  </a:cubicBezTo>
                  <a:cubicBezTo>
                    <a:pt x="3" y="0"/>
                    <a:pt x="2" y="1"/>
                    <a:pt x="1" y="1"/>
                  </a:cubicBezTo>
                  <a:cubicBezTo>
                    <a:pt x="0" y="2"/>
                    <a:pt x="0" y="3"/>
                    <a:pt x="0" y="4"/>
                  </a:cubicBezTo>
                  <a:cubicBezTo>
                    <a:pt x="0" y="276"/>
                    <a:pt x="0" y="276"/>
                    <a:pt x="0" y="276"/>
                  </a:cubicBezTo>
                  <a:cubicBezTo>
                    <a:pt x="508" y="276"/>
                    <a:pt x="508" y="276"/>
                    <a:pt x="508" y="276"/>
                  </a:cubicBezTo>
                  <a:cubicBezTo>
                    <a:pt x="509" y="276"/>
                    <a:pt x="510" y="276"/>
                    <a:pt x="511" y="275"/>
                  </a:cubicBezTo>
                  <a:cubicBezTo>
                    <a:pt x="512" y="274"/>
                    <a:pt x="512" y="273"/>
                    <a:pt x="512" y="272"/>
                  </a:cubicBezTo>
                  <a:cubicBezTo>
                    <a:pt x="512" y="272"/>
                    <a:pt x="512" y="272"/>
                    <a:pt x="512" y="272"/>
                  </a:cubicBezTo>
                  <a:cubicBezTo>
                    <a:pt x="512" y="271"/>
                    <a:pt x="512" y="270"/>
                    <a:pt x="511" y="269"/>
                  </a:cubicBezTo>
                  <a:cubicBezTo>
                    <a:pt x="510" y="268"/>
                    <a:pt x="509" y="268"/>
                    <a:pt x="508" y="268"/>
                  </a:cubicBezTo>
                  <a:cubicBezTo>
                    <a:pt x="8" y="268"/>
                    <a:pt x="8" y="268"/>
                    <a:pt x="8" y="2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nvGrpSpPr>
          <p:cNvPr id="33" name="Group 32"/>
          <p:cNvGrpSpPr>
            <a:grpSpLocks noChangeAspect="1"/>
          </p:cNvGrpSpPr>
          <p:nvPr/>
        </p:nvGrpSpPr>
        <p:grpSpPr bwMode="auto">
          <a:xfrm>
            <a:off x="1875907" y="1871319"/>
            <a:ext cx="1747162" cy="1240486"/>
            <a:chOff x="4354" y="1098"/>
            <a:chExt cx="800" cy="568"/>
          </a:xfrm>
          <a:solidFill>
            <a:schemeClr val="bg1"/>
          </a:solidFill>
        </p:grpSpPr>
        <p:sp>
          <p:nvSpPr>
            <p:cNvPr id="34" name="Freeform 33"/>
            <p:cNvSpPr>
              <a:spLocks noEditPoints="1"/>
            </p:cNvSpPr>
            <p:nvPr/>
          </p:nvSpPr>
          <p:spPr bwMode="auto">
            <a:xfrm>
              <a:off x="4441" y="1098"/>
              <a:ext cx="626" cy="423"/>
            </a:xfrm>
            <a:custGeom>
              <a:avLst/>
              <a:gdLst>
                <a:gd name="T0" fmla="*/ 621 w 628"/>
                <a:gd name="T1" fmla="*/ 7 h 423"/>
                <a:gd name="T2" fmla="*/ 605 w 628"/>
                <a:gd name="T3" fmla="*/ 0 h 423"/>
                <a:gd name="T4" fmla="*/ 24 w 628"/>
                <a:gd name="T5" fmla="*/ 0 h 423"/>
                <a:gd name="T6" fmla="*/ 7 w 628"/>
                <a:gd name="T7" fmla="*/ 7 h 423"/>
                <a:gd name="T8" fmla="*/ 0 w 628"/>
                <a:gd name="T9" fmla="*/ 23 h 423"/>
                <a:gd name="T10" fmla="*/ 0 w 628"/>
                <a:gd name="T11" fmla="*/ 423 h 423"/>
                <a:gd name="T12" fmla="*/ 628 w 628"/>
                <a:gd name="T13" fmla="*/ 423 h 423"/>
                <a:gd name="T14" fmla="*/ 628 w 628"/>
                <a:gd name="T15" fmla="*/ 23 h 423"/>
                <a:gd name="T16" fmla="*/ 621 w 628"/>
                <a:gd name="T17" fmla="*/ 7 h 423"/>
                <a:gd name="T18" fmla="*/ 314 w 628"/>
                <a:gd name="T19" fmla="*/ 13 h 423"/>
                <a:gd name="T20" fmla="*/ 321 w 628"/>
                <a:gd name="T21" fmla="*/ 20 h 423"/>
                <a:gd name="T22" fmla="*/ 314 w 628"/>
                <a:gd name="T23" fmla="*/ 27 h 423"/>
                <a:gd name="T24" fmla="*/ 307 w 628"/>
                <a:gd name="T25" fmla="*/ 20 h 423"/>
                <a:gd name="T26" fmla="*/ 314 w 628"/>
                <a:gd name="T27" fmla="*/ 13 h 423"/>
                <a:gd name="T28" fmla="*/ 587 w 628"/>
                <a:gd name="T29" fmla="*/ 382 h 423"/>
                <a:gd name="T30" fmla="*/ 41 w 628"/>
                <a:gd name="T31" fmla="*/ 382 h 423"/>
                <a:gd name="T32" fmla="*/ 41 w 628"/>
                <a:gd name="T33" fmla="*/ 41 h 423"/>
                <a:gd name="T34" fmla="*/ 587 w 628"/>
                <a:gd name="T35" fmla="*/ 41 h 423"/>
                <a:gd name="T36" fmla="*/ 587 w 628"/>
                <a:gd name="T37" fmla="*/ 382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28" h="423">
                  <a:moveTo>
                    <a:pt x="621" y="7"/>
                  </a:moveTo>
                  <a:cubicBezTo>
                    <a:pt x="617" y="2"/>
                    <a:pt x="611" y="0"/>
                    <a:pt x="605" y="0"/>
                  </a:cubicBezTo>
                  <a:cubicBezTo>
                    <a:pt x="24" y="0"/>
                    <a:pt x="24" y="0"/>
                    <a:pt x="24" y="0"/>
                  </a:cubicBezTo>
                  <a:cubicBezTo>
                    <a:pt x="17" y="0"/>
                    <a:pt x="11" y="2"/>
                    <a:pt x="7" y="7"/>
                  </a:cubicBezTo>
                  <a:cubicBezTo>
                    <a:pt x="2" y="11"/>
                    <a:pt x="0" y="17"/>
                    <a:pt x="0" y="23"/>
                  </a:cubicBezTo>
                  <a:cubicBezTo>
                    <a:pt x="0" y="423"/>
                    <a:pt x="0" y="423"/>
                    <a:pt x="0" y="423"/>
                  </a:cubicBezTo>
                  <a:cubicBezTo>
                    <a:pt x="628" y="423"/>
                    <a:pt x="628" y="423"/>
                    <a:pt x="628" y="423"/>
                  </a:cubicBezTo>
                  <a:cubicBezTo>
                    <a:pt x="628" y="23"/>
                    <a:pt x="628" y="23"/>
                    <a:pt x="628" y="23"/>
                  </a:cubicBezTo>
                  <a:cubicBezTo>
                    <a:pt x="628" y="17"/>
                    <a:pt x="626" y="11"/>
                    <a:pt x="621" y="7"/>
                  </a:cubicBezTo>
                  <a:close/>
                  <a:moveTo>
                    <a:pt x="314" y="13"/>
                  </a:moveTo>
                  <a:cubicBezTo>
                    <a:pt x="318" y="13"/>
                    <a:pt x="321" y="16"/>
                    <a:pt x="321" y="20"/>
                  </a:cubicBezTo>
                  <a:cubicBezTo>
                    <a:pt x="321" y="24"/>
                    <a:pt x="318" y="27"/>
                    <a:pt x="314" y="27"/>
                  </a:cubicBezTo>
                  <a:cubicBezTo>
                    <a:pt x="310" y="27"/>
                    <a:pt x="307" y="24"/>
                    <a:pt x="307" y="20"/>
                  </a:cubicBezTo>
                  <a:cubicBezTo>
                    <a:pt x="307" y="16"/>
                    <a:pt x="310" y="13"/>
                    <a:pt x="314" y="13"/>
                  </a:cubicBezTo>
                  <a:close/>
                  <a:moveTo>
                    <a:pt x="587" y="382"/>
                  </a:moveTo>
                  <a:cubicBezTo>
                    <a:pt x="41" y="382"/>
                    <a:pt x="41" y="382"/>
                    <a:pt x="41" y="382"/>
                  </a:cubicBezTo>
                  <a:cubicBezTo>
                    <a:pt x="41" y="41"/>
                    <a:pt x="41" y="41"/>
                    <a:pt x="41" y="41"/>
                  </a:cubicBezTo>
                  <a:cubicBezTo>
                    <a:pt x="587" y="41"/>
                    <a:pt x="587" y="41"/>
                    <a:pt x="587" y="41"/>
                  </a:cubicBezTo>
                  <a:lnTo>
                    <a:pt x="587" y="3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5" name="Freeform 34"/>
            <p:cNvSpPr>
              <a:spLocks noEditPoints="1"/>
            </p:cNvSpPr>
            <p:nvPr/>
          </p:nvSpPr>
          <p:spPr bwMode="auto">
            <a:xfrm>
              <a:off x="4354" y="1538"/>
              <a:ext cx="800" cy="97"/>
            </a:xfrm>
            <a:custGeom>
              <a:avLst/>
              <a:gdLst>
                <a:gd name="T0" fmla="*/ 87 w 802"/>
                <a:gd name="T1" fmla="*/ 0 h 97"/>
                <a:gd name="T2" fmla="*/ 4 w 802"/>
                <a:gd name="T3" fmla="*/ 83 h 97"/>
                <a:gd name="T4" fmla="*/ 2 w 802"/>
                <a:gd name="T5" fmla="*/ 92 h 97"/>
                <a:gd name="T6" fmla="*/ 10 w 802"/>
                <a:gd name="T7" fmla="*/ 97 h 97"/>
                <a:gd name="T8" fmla="*/ 792 w 802"/>
                <a:gd name="T9" fmla="*/ 97 h 97"/>
                <a:gd name="T10" fmla="*/ 800 w 802"/>
                <a:gd name="T11" fmla="*/ 92 h 97"/>
                <a:gd name="T12" fmla="*/ 798 w 802"/>
                <a:gd name="T13" fmla="*/ 83 h 97"/>
                <a:gd name="T14" fmla="*/ 715 w 802"/>
                <a:gd name="T15" fmla="*/ 0 h 97"/>
                <a:gd name="T16" fmla="*/ 87 w 802"/>
                <a:gd name="T17" fmla="*/ 0 h 97"/>
                <a:gd name="T18" fmla="*/ 711 w 802"/>
                <a:gd name="T19" fmla="*/ 47 h 97"/>
                <a:gd name="T20" fmla="*/ 712 w 802"/>
                <a:gd name="T21" fmla="*/ 54 h 97"/>
                <a:gd name="T22" fmla="*/ 706 w 802"/>
                <a:gd name="T23" fmla="*/ 58 h 97"/>
                <a:gd name="T24" fmla="*/ 484 w 802"/>
                <a:gd name="T25" fmla="*/ 58 h 97"/>
                <a:gd name="T26" fmla="*/ 485 w 802"/>
                <a:gd name="T27" fmla="*/ 64 h 97"/>
                <a:gd name="T28" fmla="*/ 484 w 802"/>
                <a:gd name="T29" fmla="*/ 67 h 97"/>
                <a:gd name="T30" fmla="*/ 481 w 802"/>
                <a:gd name="T31" fmla="*/ 69 h 97"/>
                <a:gd name="T32" fmla="*/ 321 w 802"/>
                <a:gd name="T33" fmla="*/ 69 h 97"/>
                <a:gd name="T34" fmla="*/ 318 w 802"/>
                <a:gd name="T35" fmla="*/ 67 h 97"/>
                <a:gd name="T36" fmla="*/ 317 w 802"/>
                <a:gd name="T37" fmla="*/ 64 h 97"/>
                <a:gd name="T38" fmla="*/ 318 w 802"/>
                <a:gd name="T39" fmla="*/ 58 h 97"/>
                <a:gd name="T40" fmla="*/ 96 w 802"/>
                <a:gd name="T41" fmla="*/ 58 h 97"/>
                <a:gd name="T42" fmla="*/ 90 w 802"/>
                <a:gd name="T43" fmla="*/ 54 h 97"/>
                <a:gd name="T44" fmla="*/ 91 w 802"/>
                <a:gd name="T45" fmla="*/ 47 h 97"/>
                <a:gd name="T46" fmla="*/ 113 w 802"/>
                <a:gd name="T47" fmla="*/ 20 h 97"/>
                <a:gd name="T48" fmla="*/ 689 w 802"/>
                <a:gd name="T49" fmla="*/ 20 h 97"/>
                <a:gd name="T50" fmla="*/ 711 w 802"/>
                <a:gd name="T51" fmla="*/ 4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2" h="97">
                  <a:moveTo>
                    <a:pt x="87" y="0"/>
                  </a:moveTo>
                  <a:cubicBezTo>
                    <a:pt x="4" y="83"/>
                    <a:pt x="4" y="83"/>
                    <a:pt x="4" y="83"/>
                  </a:cubicBezTo>
                  <a:cubicBezTo>
                    <a:pt x="1" y="85"/>
                    <a:pt x="0" y="89"/>
                    <a:pt x="2" y="92"/>
                  </a:cubicBezTo>
                  <a:cubicBezTo>
                    <a:pt x="3" y="95"/>
                    <a:pt x="6" y="97"/>
                    <a:pt x="10" y="97"/>
                  </a:cubicBezTo>
                  <a:cubicBezTo>
                    <a:pt x="792" y="97"/>
                    <a:pt x="792" y="97"/>
                    <a:pt x="792" y="97"/>
                  </a:cubicBezTo>
                  <a:cubicBezTo>
                    <a:pt x="796" y="97"/>
                    <a:pt x="799" y="95"/>
                    <a:pt x="800" y="92"/>
                  </a:cubicBezTo>
                  <a:cubicBezTo>
                    <a:pt x="802" y="89"/>
                    <a:pt x="801" y="85"/>
                    <a:pt x="798" y="83"/>
                  </a:cubicBezTo>
                  <a:cubicBezTo>
                    <a:pt x="715" y="0"/>
                    <a:pt x="715" y="0"/>
                    <a:pt x="715" y="0"/>
                  </a:cubicBezTo>
                  <a:lnTo>
                    <a:pt x="87" y="0"/>
                  </a:lnTo>
                  <a:close/>
                  <a:moveTo>
                    <a:pt x="711" y="47"/>
                  </a:moveTo>
                  <a:cubicBezTo>
                    <a:pt x="713" y="49"/>
                    <a:pt x="713" y="51"/>
                    <a:pt x="712" y="54"/>
                  </a:cubicBezTo>
                  <a:cubicBezTo>
                    <a:pt x="711" y="56"/>
                    <a:pt x="709" y="58"/>
                    <a:pt x="706" y="58"/>
                  </a:cubicBezTo>
                  <a:cubicBezTo>
                    <a:pt x="484" y="58"/>
                    <a:pt x="484" y="58"/>
                    <a:pt x="484" y="58"/>
                  </a:cubicBezTo>
                  <a:cubicBezTo>
                    <a:pt x="485" y="64"/>
                    <a:pt x="485" y="64"/>
                    <a:pt x="485" y="64"/>
                  </a:cubicBezTo>
                  <a:cubicBezTo>
                    <a:pt x="485" y="65"/>
                    <a:pt x="485" y="66"/>
                    <a:pt x="484" y="67"/>
                  </a:cubicBezTo>
                  <a:cubicBezTo>
                    <a:pt x="483" y="68"/>
                    <a:pt x="482" y="69"/>
                    <a:pt x="481" y="69"/>
                  </a:cubicBezTo>
                  <a:cubicBezTo>
                    <a:pt x="321" y="69"/>
                    <a:pt x="321" y="69"/>
                    <a:pt x="321" y="69"/>
                  </a:cubicBezTo>
                  <a:cubicBezTo>
                    <a:pt x="320" y="69"/>
                    <a:pt x="319" y="68"/>
                    <a:pt x="318" y="67"/>
                  </a:cubicBezTo>
                  <a:cubicBezTo>
                    <a:pt x="317" y="66"/>
                    <a:pt x="317" y="65"/>
                    <a:pt x="317" y="64"/>
                  </a:cubicBezTo>
                  <a:cubicBezTo>
                    <a:pt x="318" y="58"/>
                    <a:pt x="318" y="58"/>
                    <a:pt x="318" y="58"/>
                  </a:cubicBezTo>
                  <a:cubicBezTo>
                    <a:pt x="96" y="58"/>
                    <a:pt x="96" y="58"/>
                    <a:pt x="96" y="58"/>
                  </a:cubicBezTo>
                  <a:cubicBezTo>
                    <a:pt x="93" y="58"/>
                    <a:pt x="91" y="56"/>
                    <a:pt x="90" y="54"/>
                  </a:cubicBezTo>
                  <a:cubicBezTo>
                    <a:pt x="89" y="51"/>
                    <a:pt x="89" y="49"/>
                    <a:pt x="91" y="47"/>
                  </a:cubicBezTo>
                  <a:cubicBezTo>
                    <a:pt x="113" y="20"/>
                    <a:pt x="113" y="20"/>
                    <a:pt x="113" y="20"/>
                  </a:cubicBezTo>
                  <a:cubicBezTo>
                    <a:pt x="689" y="20"/>
                    <a:pt x="689" y="20"/>
                    <a:pt x="689" y="20"/>
                  </a:cubicBezTo>
                  <a:lnTo>
                    <a:pt x="711"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bg1"/>
                </a:solidFill>
              </a:endParaRPr>
            </a:p>
          </p:txBody>
        </p:sp>
        <p:sp>
          <p:nvSpPr>
            <p:cNvPr id="36" name="Freeform 35"/>
            <p:cNvSpPr>
              <a:spLocks noEditPoints="1"/>
            </p:cNvSpPr>
            <p:nvPr/>
          </p:nvSpPr>
          <p:spPr bwMode="auto">
            <a:xfrm>
              <a:off x="4355" y="1637"/>
              <a:ext cx="798" cy="29"/>
            </a:xfrm>
            <a:custGeom>
              <a:avLst/>
              <a:gdLst>
                <a:gd name="T0" fmla="*/ 791 w 800"/>
                <a:gd name="T1" fmla="*/ 3 h 29"/>
                <a:gd name="T2" fmla="*/ 469 w 800"/>
                <a:gd name="T3" fmla="*/ 3 h 29"/>
                <a:gd name="T4" fmla="*/ 468 w 800"/>
                <a:gd name="T5" fmla="*/ 6 h 29"/>
                <a:gd name="T6" fmla="*/ 461 w 800"/>
                <a:gd name="T7" fmla="*/ 9 h 29"/>
                <a:gd name="T8" fmla="*/ 339 w 800"/>
                <a:gd name="T9" fmla="*/ 9 h 29"/>
                <a:gd name="T10" fmla="*/ 332 w 800"/>
                <a:gd name="T11" fmla="*/ 6 h 29"/>
                <a:gd name="T12" fmla="*/ 331 w 800"/>
                <a:gd name="T13" fmla="*/ 3 h 29"/>
                <a:gd name="T14" fmla="*/ 9 w 800"/>
                <a:gd name="T15" fmla="*/ 3 h 29"/>
                <a:gd name="T16" fmla="*/ 0 w 800"/>
                <a:gd name="T17" fmla="*/ 0 h 29"/>
                <a:gd name="T18" fmla="*/ 0 w 800"/>
                <a:gd name="T19" fmla="*/ 9 h 29"/>
                <a:gd name="T20" fmla="*/ 6 w 800"/>
                <a:gd name="T21" fmla="*/ 23 h 29"/>
                <a:gd name="T22" fmla="*/ 21 w 800"/>
                <a:gd name="T23" fmla="*/ 29 h 29"/>
                <a:gd name="T24" fmla="*/ 779 w 800"/>
                <a:gd name="T25" fmla="*/ 29 h 29"/>
                <a:gd name="T26" fmla="*/ 794 w 800"/>
                <a:gd name="T27" fmla="*/ 23 h 29"/>
                <a:gd name="T28" fmla="*/ 800 w 800"/>
                <a:gd name="T29" fmla="*/ 9 h 29"/>
                <a:gd name="T30" fmla="*/ 800 w 800"/>
                <a:gd name="T31" fmla="*/ 0 h 29"/>
                <a:gd name="T32" fmla="*/ 791 w 800"/>
                <a:gd name="T33" fmla="*/ 3 h 29"/>
                <a:gd name="T34" fmla="*/ 72 w 800"/>
                <a:gd name="T35" fmla="*/ 21 h 29"/>
                <a:gd name="T36" fmla="*/ 68 w 800"/>
                <a:gd name="T37" fmla="*/ 16 h 29"/>
                <a:gd name="T38" fmla="*/ 72 w 800"/>
                <a:gd name="T39" fmla="*/ 12 h 29"/>
                <a:gd name="T40" fmla="*/ 77 w 800"/>
                <a:gd name="T41" fmla="*/ 16 h 29"/>
                <a:gd name="T42" fmla="*/ 72 w 800"/>
                <a:gd name="T43" fmla="*/ 21 h 29"/>
                <a:gd name="T44" fmla="*/ 94 w 800"/>
                <a:gd name="T45" fmla="*/ 21 h 29"/>
                <a:gd name="T46" fmla="*/ 89 w 800"/>
                <a:gd name="T47" fmla="*/ 16 h 29"/>
                <a:gd name="T48" fmla="*/ 94 w 800"/>
                <a:gd name="T49" fmla="*/ 12 h 29"/>
                <a:gd name="T50" fmla="*/ 98 w 800"/>
                <a:gd name="T51" fmla="*/ 16 h 29"/>
                <a:gd name="T52" fmla="*/ 94 w 800"/>
                <a:gd name="T53" fmla="*/ 21 h 29"/>
                <a:gd name="T54" fmla="*/ 115 w 800"/>
                <a:gd name="T55" fmla="*/ 21 h 29"/>
                <a:gd name="T56" fmla="*/ 111 w 800"/>
                <a:gd name="T57" fmla="*/ 16 h 29"/>
                <a:gd name="T58" fmla="*/ 115 w 800"/>
                <a:gd name="T59" fmla="*/ 12 h 29"/>
                <a:gd name="T60" fmla="*/ 120 w 800"/>
                <a:gd name="T61" fmla="*/ 16 h 29"/>
                <a:gd name="T62" fmla="*/ 115 w 800"/>
                <a:gd name="T63"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0" h="29">
                  <a:moveTo>
                    <a:pt x="791" y="3"/>
                  </a:moveTo>
                  <a:cubicBezTo>
                    <a:pt x="469" y="3"/>
                    <a:pt x="469" y="3"/>
                    <a:pt x="469" y="3"/>
                  </a:cubicBezTo>
                  <a:cubicBezTo>
                    <a:pt x="469" y="4"/>
                    <a:pt x="468" y="5"/>
                    <a:pt x="468" y="6"/>
                  </a:cubicBezTo>
                  <a:cubicBezTo>
                    <a:pt x="466" y="8"/>
                    <a:pt x="463" y="9"/>
                    <a:pt x="461" y="9"/>
                  </a:cubicBezTo>
                  <a:cubicBezTo>
                    <a:pt x="339" y="9"/>
                    <a:pt x="339" y="9"/>
                    <a:pt x="339" y="9"/>
                  </a:cubicBezTo>
                  <a:cubicBezTo>
                    <a:pt x="337" y="9"/>
                    <a:pt x="334" y="8"/>
                    <a:pt x="332" y="6"/>
                  </a:cubicBezTo>
                  <a:cubicBezTo>
                    <a:pt x="332" y="5"/>
                    <a:pt x="331" y="4"/>
                    <a:pt x="331" y="3"/>
                  </a:cubicBezTo>
                  <a:cubicBezTo>
                    <a:pt x="9" y="3"/>
                    <a:pt x="9" y="3"/>
                    <a:pt x="9" y="3"/>
                  </a:cubicBezTo>
                  <a:cubicBezTo>
                    <a:pt x="5" y="3"/>
                    <a:pt x="2" y="2"/>
                    <a:pt x="0" y="0"/>
                  </a:cubicBezTo>
                  <a:cubicBezTo>
                    <a:pt x="0" y="9"/>
                    <a:pt x="0" y="9"/>
                    <a:pt x="0" y="9"/>
                  </a:cubicBezTo>
                  <a:cubicBezTo>
                    <a:pt x="0" y="14"/>
                    <a:pt x="2" y="19"/>
                    <a:pt x="6" y="23"/>
                  </a:cubicBezTo>
                  <a:cubicBezTo>
                    <a:pt x="10" y="27"/>
                    <a:pt x="15" y="29"/>
                    <a:pt x="21" y="29"/>
                  </a:cubicBezTo>
                  <a:cubicBezTo>
                    <a:pt x="779" y="29"/>
                    <a:pt x="779" y="29"/>
                    <a:pt x="779" y="29"/>
                  </a:cubicBezTo>
                  <a:cubicBezTo>
                    <a:pt x="785" y="29"/>
                    <a:pt x="790" y="27"/>
                    <a:pt x="794" y="23"/>
                  </a:cubicBezTo>
                  <a:cubicBezTo>
                    <a:pt x="798" y="19"/>
                    <a:pt x="800" y="14"/>
                    <a:pt x="800" y="9"/>
                  </a:cubicBezTo>
                  <a:cubicBezTo>
                    <a:pt x="800" y="0"/>
                    <a:pt x="800" y="0"/>
                    <a:pt x="800" y="0"/>
                  </a:cubicBezTo>
                  <a:cubicBezTo>
                    <a:pt x="798" y="2"/>
                    <a:pt x="795" y="3"/>
                    <a:pt x="791" y="3"/>
                  </a:cubicBezTo>
                  <a:close/>
                  <a:moveTo>
                    <a:pt x="72" y="21"/>
                  </a:moveTo>
                  <a:cubicBezTo>
                    <a:pt x="70" y="21"/>
                    <a:pt x="68" y="19"/>
                    <a:pt x="68" y="16"/>
                  </a:cubicBezTo>
                  <a:cubicBezTo>
                    <a:pt x="68" y="14"/>
                    <a:pt x="70" y="12"/>
                    <a:pt x="72" y="12"/>
                  </a:cubicBezTo>
                  <a:cubicBezTo>
                    <a:pt x="75" y="12"/>
                    <a:pt x="77" y="14"/>
                    <a:pt x="77" y="16"/>
                  </a:cubicBezTo>
                  <a:cubicBezTo>
                    <a:pt x="77" y="19"/>
                    <a:pt x="75" y="21"/>
                    <a:pt x="72" y="21"/>
                  </a:cubicBezTo>
                  <a:close/>
                  <a:moveTo>
                    <a:pt x="94" y="21"/>
                  </a:moveTo>
                  <a:cubicBezTo>
                    <a:pt x="91" y="21"/>
                    <a:pt x="89" y="19"/>
                    <a:pt x="89" y="16"/>
                  </a:cubicBezTo>
                  <a:cubicBezTo>
                    <a:pt x="89" y="14"/>
                    <a:pt x="91" y="12"/>
                    <a:pt x="94" y="12"/>
                  </a:cubicBezTo>
                  <a:cubicBezTo>
                    <a:pt x="96" y="12"/>
                    <a:pt x="98" y="14"/>
                    <a:pt x="98" y="16"/>
                  </a:cubicBezTo>
                  <a:cubicBezTo>
                    <a:pt x="98" y="19"/>
                    <a:pt x="96" y="21"/>
                    <a:pt x="94" y="21"/>
                  </a:cubicBezTo>
                  <a:close/>
                  <a:moveTo>
                    <a:pt x="115" y="21"/>
                  </a:moveTo>
                  <a:cubicBezTo>
                    <a:pt x="113" y="21"/>
                    <a:pt x="111" y="19"/>
                    <a:pt x="111" y="16"/>
                  </a:cubicBezTo>
                  <a:cubicBezTo>
                    <a:pt x="111" y="14"/>
                    <a:pt x="113" y="12"/>
                    <a:pt x="115" y="12"/>
                  </a:cubicBezTo>
                  <a:cubicBezTo>
                    <a:pt x="118" y="12"/>
                    <a:pt x="120" y="14"/>
                    <a:pt x="120" y="16"/>
                  </a:cubicBezTo>
                  <a:cubicBezTo>
                    <a:pt x="120" y="19"/>
                    <a:pt x="118" y="21"/>
                    <a:pt x="115"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7" name="Freeform 36"/>
            <p:cNvSpPr/>
            <p:nvPr/>
          </p:nvSpPr>
          <p:spPr bwMode="auto">
            <a:xfrm>
              <a:off x="4702" y="1225"/>
              <a:ext cx="50" cy="48"/>
            </a:xfrm>
            <a:custGeom>
              <a:avLst/>
              <a:gdLst>
                <a:gd name="T0" fmla="*/ 50 w 50"/>
                <a:gd name="T1" fmla="*/ 24 h 48"/>
                <a:gd name="T2" fmla="*/ 47 w 50"/>
                <a:gd name="T3" fmla="*/ 36 h 48"/>
                <a:gd name="T4" fmla="*/ 40 w 50"/>
                <a:gd name="T5" fmla="*/ 30 h 48"/>
                <a:gd name="T6" fmla="*/ 41 w 50"/>
                <a:gd name="T7" fmla="*/ 24 h 48"/>
                <a:gd name="T8" fmla="*/ 25 w 50"/>
                <a:gd name="T9" fmla="*/ 8 h 48"/>
                <a:gd name="T10" fmla="*/ 9 w 50"/>
                <a:gd name="T11" fmla="*/ 24 h 48"/>
                <a:gd name="T12" fmla="*/ 19 w 50"/>
                <a:gd name="T13" fmla="*/ 40 h 48"/>
                <a:gd name="T14" fmla="*/ 19 w 50"/>
                <a:gd name="T15" fmla="*/ 48 h 48"/>
                <a:gd name="T16" fmla="*/ 0 w 50"/>
                <a:gd name="T17" fmla="*/ 24 h 48"/>
                <a:gd name="T18" fmla="*/ 25 w 50"/>
                <a:gd name="T19" fmla="*/ 0 h 48"/>
                <a:gd name="T20" fmla="*/ 50 w 50"/>
                <a:gd name="T2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 h="48">
                  <a:moveTo>
                    <a:pt x="50" y="24"/>
                  </a:moveTo>
                  <a:cubicBezTo>
                    <a:pt x="50" y="29"/>
                    <a:pt x="48" y="33"/>
                    <a:pt x="47" y="36"/>
                  </a:cubicBezTo>
                  <a:cubicBezTo>
                    <a:pt x="40" y="30"/>
                    <a:pt x="40" y="30"/>
                    <a:pt x="40" y="30"/>
                  </a:cubicBezTo>
                  <a:cubicBezTo>
                    <a:pt x="41" y="28"/>
                    <a:pt x="41" y="26"/>
                    <a:pt x="41" y="24"/>
                  </a:cubicBezTo>
                  <a:cubicBezTo>
                    <a:pt x="41" y="15"/>
                    <a:pt x="34" y="8"/>
                    <a:pt x="25" y="8"/>
                  </a:cubicBezTo>
                  <a:cubicBezTo>
                    <a:pt x="16" y="8"/>
                    <a:pt x="9" y="15"/>
                    <a:pt x="9" y="24"/>
                  </a:cubicBezTo>
                  <a:cubicBezTo>
                    <a:pt x="9" y="31"/>
                    <a:pt x="13" y="37"/>
                    <a:pt x="19" y="40"/>
                  </a:cubicBezTo>
                  <a:cubicBezTo>
                    <a:pt x="19" y="48"/>
                    <a:pt x="19" y="48"/>
                    <a:pt x="19" y="48"/>
                  </a:cubicBezTo>
                  <a:cubicBezTo>
                    <a:pt x="8" y="45"/>
                    <a:pt x="0" y="36"/>
                    <a:pt x="0" y="24"/>
                  </a:cubicBezTo>
                  <a:cubicBezTo>
                    <a:pt x="0" y="11"/>
                    <a:pt x="11" y="0"/>
                    <a:pt x="25" y="0"/>
                  </a:cubicBezTo>
                  <a:cubicBezTo>
                    <a:pt x="39" y="0"/>
                    <a:pt x="50" y="11"/>
                    <a:pt x="5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8" name="Freeform 37"/>
            <p:cNvSpPr/>
            <p:nvPr/>
          </p:nvSpPr>
          <p:spPr bwMode="auto">
            <a:xfrm>
              <a:off x="4682" y="1204"/>
              <a:ext cx="90" cy="90"/>
            </a:xfrm>
            <a:custGeom>
              <a:avLst/>
              <a:gdLst>
                <a:gd name="T0" fmla="*/ 45 w 90"/>
                <a:gd name="T1" fmla="*/ 0 h 90"/>
                <a:gd name="T2" fmla="*/ 0 w 90"/>
                <a:gd name="T3" fmla="*/ 45 h 90"/>
                <a:gd name="T4" fmla="*/ 39 w 90"/>
                <a:gd name="T5" fmla="*/ 90 h 90"/>
                <a:gd name="T6" fmla="*/ 39 w 90"/>
                <a:gd name="T7" fmla="*/ 82 h 90"/>
                <a:gd name="T8" fmla="*/ 8 w 90"/>
                <a:gd name="T9" fmla="*/ 45 h 90"/>
                <a:gd name="T10" fmla="*/ 45 w 90"/>
                <a:gd name="T11" fmla="*/ 9 h 90"/>
                <a:gd name="T12" fmla="*/ 82 w 90"/>
                <a:gd name="T13" fmla="*/ 45 h 90"/>
                <a:gd name="T14" fmla="*/ 75 w 90"/>
                <a:gd name="T15" fmla="*/ 66 h 90"/>
                <a:gd name="T16" fmla="*/ 81 w 90"/>
                <a:gd name="T17" fmla="*/ 72 h 90"/>
                <a:gd name="T18" fmla="*/ 90 w 90"/>
                <a:gd name="T19" fmla="*/ 45 h 90"/>
                <a:gd name="T20" fmla="*/ 45 w 90"/>
                <a:gd name="T21"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90">
                  <a:moveTo>
                    <a:pt x="45" y="0"/>
                  </a:moveTo>
                  <a:cubicBezTo>
                    <a:pt x="20" y="0"/>
                    <a:pt x="0" y="21"/>
                    <a:pt x="0" y="45"/>
                  </a:cubicBezTo>
                  <a:cubicBezTo>
                    <a:pt x="0" y="68"/>
                    <a:pt x="17" y="87"/>
                    <a:pt x="39" y="90"/>
                  </a:cubicBezTo>
                  <a:cubicBezTo>
                    <a:pt x="39" y="82"/>
                    <a:pt x="39" y="82"/>
                    <a:pt x="39" y="82"/>
                  </a:cubicBezTo>
                  <a:cubicBezTo>
                    <a:pt x="21" y="79"/>
                    <a:pt x="8" y="64"/>
                    <a:pt x="8" y="45"/>
                  </a:cubicBezTo>
                  <a:cubicBezTo>
                    <a:pt x="8" y="25"/>
                    <a:pt x="25" y="9"/>
                    <a:pt x="45" y="9"/>
                  </a:cubicBezTo>
                  <a:cubicBezTo>
                    <a:pt x="65" y="9"/>
                    <a:pt x="82" y="25"/>
                    <a:pt x="82" y="45"/>
                  </a:cubicBezTo>
                  <a:cubicBezTo>
                    <a:pt x="82" y="53"/>
                    <a:pt x="79" y="60"/>
                    <a:pt x="75" y="66"/>
                  </a:cubicBezTo>
                  <a:cubicBezTo>
                    <a:pt x="81" y="72"/>
                    <a:pt x="81" y="72"/>
                    <a:pt x="81" y="72"/>
                  </a:cubicBezTo>
                  <a:cubicBezTo>
                    <a:pt x="87" y="65"/>
                    <a:pt x="90" y="55"/>
                    <a:pt x="90" y="45"/>
                  </a:cubicBezTo>
                  <a:cubicBezTo>
                    <a:pt x="90" y="21"/>
                    <a:pt x="70" y="0"/>
                    <a:pt x="4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9" name="Freeform 38"/>
            <p:cNvSpPr/>
            <p:nvPr/>
          </p:nvSpPr>
          <p:spPr bwMode="auto">
            <a:xfrm>
              <a:off x="4727" y="1248"/>
              <a:ext cx="99" cy="167"/>
            </a:xfrm>
            <a:custGeom>
              <a:avLst/>
              <a:gdLst>
                <a:gd name="T0" fmla="*/ 0 w 99"/>
                <a:gd name="T1" fmla="*/ 1 h 167"/>
                <a:gd name="T2" fmla="*/ 0 w 99"/>
                <a:gd name="T3" fmla="*/ 1 h 167"/>
                <a:gd name="T4" fmla="*/ 0 w 99"/>
                <a:gd name="T5" fmla="*/ 143 h 167"/>
                <a:gd name="T6" fmla="*/ 0 w 99"/>
                <a:gd name="T7" fmla="*/ 143 h 167"/>
                <a:gd name="T8" fmla="*/ 1 w 99"/>
                <a:gd name="T9" fmla="*/ 143 h 167"/>
                <a:gd name="T10" fmla="*/ 1 w 99"/>
                <a:gd name="T11" fmla="*/ 143 h 167"/>
                <a:gd name="T12" fmla="*/ 29 w 99"/>
                <a:gd name="T13" fmla="*/ 119 h 167"/>
                <a:gd name="T14" fmla="*/ 29 w 99"/>
                <a:gd name="T15" fmla="*/ 119 h 167"/>
                <a:gd name="T16" fmla="*/ 29 w 99"/>
                <a:gd name="T17" fmla="*/ 119 h 167"/>
                <a:gd name="T18" fmla="*/ 30 w 99"/>
                <a:gd name="T19" fmla="*/ 119 h 167"/>
                <a:gd name="T20" fmla="*/ 47 w 99"/>
                <a:gd name="T21" fmla="*/ 163 h 167"/>
                <a:gd name="T22" fmla="*/ 50 w 99"/>
                <a:gd name="T23" fmla="*/ 166 h 167"/>
                <a:gd name="T24" fmla="*/ 54 w 99"/>
                <a:gd name="T25" fmla="*/ 166 h 167"/>
                <a:gd name="T26" fmla="*/ 76 w 99"/>
                <a:gd name="T27" fmla="*/ 157 h 167"/>
                <a:gd name="T28" fmla="*/ 79 w 99"/>
                <a:gd name="T29" fmla="*/ 155 h 167"/>
                <a:gd name="T30" fmla="*/ 79 w 99"/>
                <a:gd name="T31" fmla="*/ 151 h 167"/>
                <a:gd name="T32" fmla="*/ 61 w 99"/>
                <a:gd name="T33" fmla="*/ 107 h 167"/>
                <a:gd name="T34" fmla="*/ 61 w 99"/>
                <a:gd name="T35" fmla="*/ 106 h 167"/>
                <a:gd name="T36" fmla="*/ 61 w 99"/>
                <a:gd name="T37" fmla="*/ 106 h 167"/>
                <a:gd name="T38" fmla="*/ 62 w 99"/>
                <a:gd name="T39" fmla="*/ 106 h 167"/>
                <a:gd name="T40" fmla="*/ 98 w 99"/>
                <a:gd name="T41" fmla="*/ 104 h 167"/>
                <a:gd name="T42" fmla="*/ 99 w 99"/>
                <a:gd name="T43" fmla="*/ 104 h 167"/>
                <a:gd name="T44" fmla="*/ 99 w 99"/>
                <a:gd name="T45" fmla="*/ 104 h 167"/>
                <a:gd name="T46" fmla="*/ 99 w 99"/>
                <a:gd name="T47" fmla="*/ 103 h 167"/>
                <a:gd name="T48" fmla="*/ 1 w 99"/>
                <a:gd name="T49" fmla="*/ 1 h 167"/>
                <a:gd name="T50" fmla="*/ 0 w 99"/>
                <a:gd name="T51" fmla="*/ 1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9" h="167">
                  <a:moveTo>
                    <a:pt x="0" y="1"/>
                  </a:moveTo>
                  <a:cubicBezTo>
                    <a:pt x="0" y="1"/>
                    <a:pt x="0" y="1"/>
                    <a:pt x="0" y="1"/>
                  </a:cubicBezTo>
                  <a:cubicBezTo>
                    <a:pt x="0" y="143"/>
                    <a:pt x="0" y="143"/>
                    <a:pt x="0" y="143"/>
                  </a:cubicBezTo>
                  <a:cubicBezTo>
                    <a:pt x="0" y="143"/>
                    <a:pt x="0" y="143"/>
                    <a:pt x="0" y="143"/>
                  </a:cubicBezTo>
                  <a:cubicBezTo>
                    <a:pt x="1" y="143"/>
                    <a:pt x="1" y="143"/>
                    <a:pt x="1" y="143"/>
                  </a:cubicBezTo>
                  <a:cubicBezTo>
                    <a:pt x="1" y="143"/>
                    <a:pt x="1" y="143"/>
                    <a:pt x="1" y="143"/>
                  </a:cubicBezTo>
                  <a:cubicBezTo>
                    <a:pt x="29" y="119"/>
                    <a:pt x="29" y="119"/>
                    <a:pt x="29" y="119"/>
                  </a:cubicBezTo>
                  <a:cubicBezTo>
                    <a:pt x="29" y="119"/>
                    <a:pt x="29" y="119"/>
                    <a:pt x="29" y="119"/>
                  </a:cubicBezTo>
                  <a:cubicBezTo>
                    <a:pt x="29" y="119"/>
                    <a:pt x="29" y="119"/>
                    <a:pt x="29" y="119"/>
                  </a:cubicBezTo>
                  <a:cubicBezTo>
                    <a:pt x="29" y="119"/>
                    <a:pt x="30" y="119"/>
                    <a:pt x="30" y="119"/>
                  </a:cubicBezTo>
                  <a:cubicBezTo>
                    <a:pt x="47" y="163"/>
                    <a:pt x="47" y="163"/>
                    <a:pt x="47" y="163"/>
                  </a:cubicBezTo>
                  <a:cubicBezTo>
                    <a:pt x="48" y="164"/>
                    <a:pt x="49" y="165"/>
                    <a:pt x="50" y="166"/>
                  </a:cubicBezTo>
                  <a:cubicBezTo>
                    <a:pt x="52" y="167"/>
                    <a:pt x="53" y="167"/>
                    <a:pt x="54" y="166"/>
                  </a:cubicBezTo>
                  <a:cubicBezTo>
                    <a:pt x="76" y="157"/>
                    <a:pt x="76" y="157"/>
                    <a:pt x="76" y="157"/>
                  </a:cubicBezTo>
                  <a:cubicBezTo>
                    <a:pt x="77" y="157"/>
                    <a:pt x="78" y="156"/>
                    <a:pt x="79" y="155"/>
                  </a:cubicBezTo>
                  <a:cubicBezTo>
                    <a:pt x="79" y="153"/>
                    <a:pt x="79" y="152"/>
                    <a:pt x="79" y="151"/>
                  </a:cubicBezTo>
                  <a:cubicBezTo>
                    <a:pt x="61" y="107"/>
                    <a:pt x="61" y="107"/>
                    <a:pt x="61" y="107"/>
                  </a:cubicBezTo>
                  <a:cubicBezTo>
                    <a:pt x="61" y="106"/>
                    <a:pt x="61" y="106"/>
                    <a:pt x="61" y="106"/>
                  </a:cubicBezTo>
                  <a:cubicBezTo>
                    <a:pt x="61" y="106"/>
                    <a:pt x="61" y="106"/>
                    <a:pt x="61" y="106"/>
                  </a:cubicBezTo>
                  <a:cubicBezTo>
                    <a:pt x="61" y="106"/>
                    <a:pt x="62" y="106"/>
                    <a:pt x="62" y="106"/>
                  </a:cubicBezTo>
                  <a:cubicBezTo>
                    <a:pt x="98" y="104"/>
                    <a:pt x="98" y="104"/>
                    <a:pt x="98" y="104"/>
                  </a:cubicBezTo>
                  <a:cubicBezTo>
                    <a:pt x="98" y="104"/>
                    <a:pt x="98" y="104"/>
                    <a:pt x="99" y="104"/>
                  </a:cubicBezTo>
                  <a:cubicBezTo>
                    <a:pt x="99" y="104"/>
                    <a:pt x="99" y="104"/>
                    <a:pt x="99" y="104"/>
                  </a:cubicBezTo>
                  <a:cubicBezTo>
                    <a:pt x="99" y="104"/>
                    <a:pt x="99" y="103"/>
                    <a:pt x="99" y="103"/>
                  </a:cubicBezTo>
                  <a:cubicBezTo>
                    <a:pt x="1" y="1"/>
                    <a:pt x="1" y="1"/>
                    <a:pt x="1" y="1"/>
                  </a:cubicBezTo>
                  <a:cubicBezTo>
                    <a:pt x="1"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nvGrpSpPr>
          <p:cNvPr id="40" name="Group 121"/>
          <p:cNvGrpSpPr>
            <a:grpSpLocks noChangeAspect="1"/>
          </p:cNvGrpSpPr>
          <p:nvPr/>
        </p:nvGrpSpPr>
        <p:grpSpPr bwMode="auto">
          <a:xfrm>
            <a:off x="5380942" y="1880055"/>
            <a:ext cx="1452328" cy="1236118"/>
            <a:chOff x="515" y="3088"/>
            <a:chExt cx="665" cy="566"/>
          </a:xfrm>
          <a:solidFill>
            <a:schemeClr val="bg1"/>
          </a:solidFill>
        </p:grpSpPr>
        <p:sp>
          <p:nvSpPr>
            <p:cNvPr id="41" name="Freeform 122"/>
            <p:cNvSpPr/>
            <p:nvPr/>
          </p:nvSpPr>
          <p:spPr bwMode="auto">
            <a:xfrm>
              <a:off x="706" y="3550"/>
              <a:ext cx="283" cy="104"/>
            </a:xfrm>
            <a:custGeom>
              <a:avLst/>
              <a:gdLst>
                <a:gd name="T0" fmla="*/ 269 w 340"/>
                <a:gd name="T1" fmla="*/ 71 h 125"/>
                <a:gd name="T2" fmla="*/ 269 w 340"/>
                <a:gd name="T3" fmla="*/ 12 h 125"/>
                <a:gd name="T4" fmla="*/ 266 w 340"/>
                <a:gd name="T5" fmla="*/ 3 h 125"/>
                <a:gd name="T6" fmla="*/ 257 w 340"/>
                <a:gd name="T7" fmla="*/ 0 h 125"/>
                <a:gd name="T8" fmla="*/ 83 w 340"/>
                <a:gd name="T9" fmla="*/ 0 h 125"/>
                <a:gd name="T10" fmla="*/ 74 w 340"/>
                <a:gd name="T11" fmla="*/ 3 h 125"/>
                <a:gd name="T12" fmla="*/ 71 w 340"/>
                <a:gd name="T13" fmla="*/ 12 h 125"/>
                <a:gd name="T14" fmla="*/ 71 w 340"/>
                <a:gd name="T15" fmla="*/ 71 h 125"/>
                <a:gd name="T16" fmla="*/ 2 w 340"/>
                <a:gd name="T17" fmla="*/ 108 h 125"/>
                <a:gd name="T18" fmla="*/ 1 w 340"/>
                <a:gd name="T19" fmla="*/ 110 h 125"/>
                <a:gd name="T20" fmla="*/ 0 w 340"/>
                <a:gd name="T21" fmla="*/ 112 h 125"/>
                <a:gd name="T22" fmla="*/ 0 w 340"/>
                <a:gd name="T23" fmla="*/ 120 h 125"/>
                <a:gd name="T24" fmla="*/ 1 w 340"/>
                <a:gd name="T25" fmla="*/ 124 h 125"/>
                <a:gd name="T26" fmla="*/ 5 w 340"/>
                <a:gd name="T27" fmla="*/ 125 h 125"/>
                <a:gd name="T28" fmla="*/ 335 w 340"/>
                <a:gd name="T29" fmla="*/ 125 h 125"/>
                <a:gd name="T30" fmla="*/ 339 w 340"/>
                <a:gd name="T31" fmla="*/ 124 h 125"/>
                <a:gd name="T32" fmla="*/ 340 w 340"/>
                <a:gd name="T33" fmla="*/ 120 h 125"/>
                <a:gd name="T34" fmla="*/ 340 w 340"/>
                <a:gd name="T35" fmla="*/ 112 h 125"/>
                <a:gd name="T36" fmla="*/ 339 w 340"/>
                <a:gd name="T37" fmla="*/ 110 h 125"/>
                <a:gd name="T38" fmla="*/ 338 w 340"/>
                <a:gd name="T39" fmla="*/ 108 h 125"/>
                <a:gd name="T40" fmla="*/ 269 w 340"/>
                <a:gd name="T41" fmla="*/ 71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125">
                  <a:moveTo>
                    <a:pt x="269" y="71"/>
                  </a:moveTo>
                  <a:cubicBezTo>
                    <a:pt x="269" y="12"/>
                    <a:pt x="269" y="12"/>
                    <a:pt x="269" y="12"/>
                  </a:cubicBezTo>
                  <a:cubicBezTo>
                    <a:pt x="269" y="9"/>
                    <a:pt x="268" y="6"/>
                    <a:pt x="266" y="3"/>
                  </a:cubicBezTo>
                  <a:cubicBezTo>
                    <a:pt x="263" y="1"/>
                    <a:pt x="260" y="0"/>
                    <a:pt x="257" y="0"/>
                  </a:cubicBezTo>
                  <a:cubicBezTo>
                    <a:pt x="83" y="0"/>
                    <a:pt x="83" y="0"/>
                    <a:pt x="83" y="0"/>
                  </a:cubicBezTo>
                  <a:cubicBezTo>
                    <a:pt x="80" y="0"/>
                    <a:pt x="77" y="1"/>
                    <a:pt x="74" y="3"/>
                  </a:cubicBezTo>
                  <a:cubicBezTo>
                    <a:pt x="72" y="6"/>
                    <a:pt x="71" y="9"/>
                    <a:pt x="71" y="12"/>
                  </a:cubicBezTo>
                  <a:cubicBezTo>
                    <a:pt x="71" y="71"/>
                    <a:pt x="71" y="71"/>
                    <a:pt x="71" y="71"/>
                  </a:cubicBezTo>
                  <a:cubicBezTo>
                    <a:pt x="2" y="108"/>
                    <a:pt x="2" y="108"/>
                    <a:pt x="2" y="108"/>
                  </a:cubicBezTo>
                  <a:cubicBezTo>
                    <a:pt x="2" y="109"/>
                    <a:pt x="1" y="109"/>
                    <a:pt x="1" y="110"/>
                  </a:cubicBezTo>
                  <a:cubicBezTo>
                    <a:pt x="0" y="111"/>
                    <a:pt x="0" y="111"/>
                    <a:pt x="0" y="112"/>
                  </a:cubicBezTo>
                  <a:cubicBezTo>
                    <a:pt x="0" y="120"/>
                    <a:pt x="0" y="120"/>
                    <a:pt x="0" y="120"/>
                  </a:cubicBezTo>
                  <a:cubicBezTo>
                    <a:pt x="0" y="122"/>
                    <a:pt x="1" y="123"/>
                    <a:pt x="1" y="124"/>
                  </a:cubicBezTo>
                  <a:cubicBezTo>
                    <a:pt x="2" y="124"/>
                    <a:pt x="3" y="125"/>
                    <a:pt x="5" y="125"/>
                  </a:cubicBezTo>
                  <a:cubicBezTo>
                    <a:pt x="335" y="125"/>
                    <a:pt x="335" y="125"/>
                    <a:pt x="335" y="125"/>
                  </a:cubicBezTo>
                  <a:cubicBezTo>
                    <a:pt x="337" y="125"/>
                    <a:pt x="338" y="124"/>
                    <a:pt x="339" y="124"/>
                  </a:cubicBezTo>
                  <a:cubicBezTo>
                    <a:pt x="339" y="123"/>
                    <a:pt x="340" y="122"/>
                    <a:pt x="340" y="120"/>
                  </a:cubicBezTo>
                  <a:cubicBezTo>
                    <a:pt x="340" y="112"/>
                    <a:pt x="340" y="112"/>
                    <a:pt x="340" y="112"/>
                  </a:cubicBezTo>
                  <a:cubicBezTo>
                    <a:pt x="340" y="111"/>
                    <a:pt x="340" y="111"/>
                    <a:pt x="339" y="110"/>
                  </a:cubicBezTo>
                  <a:cubicBezTo>
                    <a:pt x="339" y="109"/>
                    <a:pt x="338" y="109"/>
                    <a:pt x="338" y="108"/>
                  </a:cubicBezTo>
                  <a:lnTo>
                    <a:pt x="269"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2" name="Freeform 123"/>
            <p:cNvSpPr>
              <a:spLocks noEditPoints="1"/>
            </p:cNvSpPr>
            <p:nvPr/>
          </p:nvSpPr>
          <p:spPr bwMode="auto">
            <a:xfrm>
              <a:off x="515" y="3088"/>
              <a:ext cx="665" cy="449"/>
            </a:xfrm>
            <a:custGeom>
              <a:avLst/>
              <a:gdLst>
                <a:gd name="T0" fmla="*/ 791 w 800"/>
                <a:gd name="T1" fmla="*/ 9 h 539"/>
                <a:gd name="T2" fmla="*/ 770 w 800"/>
                <a:gd name="T3" fmla="*/ 0 h 539"/>
                <a:gd name="T4" fmla="*/ 30 w 800"/>
                <a:gd name="T5" fmla="*/ 0 h 539"/>
                <a:gd name="T6" fmla="*/ 9 w 800"/>
                <a:gd name="T7" fmla="*/ 9 h 539"/>
                <a:gd name="T8" fmla="*/ 0 w 800"/>
                <a:gd name="T9" fmla="*/ 30 h 539"/>
                <a:gd name="T10" fmla="*/ 0 w 800"/>
                <a:gd name="T11" fmla="*/ 509 h 539"/>
                <a:gd name="T12" fmla="*/ 9 w 800"/>
                <a:gd name="T13" fmla="*/ 530 h 539"/>
                <a:gd name="T14" fmla="*/ 30 w 800"/>
                <a:gd name="T15" fmla="*/ 539 h 539"/>
                <a:gd name="T16" fmla="*/ 770 w 800"/>
                <a:gd name="T17" fmla="*/ 539 h 539"/>
                <a:gd name="T18" fmla="*/ 791 w 800"/>
                <a:gd name="T19" fmla="*/ 530 h 539"/>
                <a:gd name="T20" fmla="*/ 800 w 800"/>
                <a:gd name="T21" fmla="*/ 509 h 539"/>
                <a:gd name="T22" fmla="*/ 800 w 800"/>
                <a:gd name="T23" fmla="*/ 30 h 539"/>
                <a:gd name="T24" fmla="*/ 791 w 800"/>
                <a:gd name="T25" fmla="*/ 9 h 539"/>
                <a:gd name="T26" fmla="*/ 400 w 800"/>
                <a:gd name="T27" fmla="*/ 526 h 539"/>
                <a:gd name="T28" fmla="*/ 387 w 800"/>
                <a:gd name="T29" fmla="*/ 513 h 539"/>
                <a:gd name="T30" fmla="*/ 400 w 800"/>
                <a:gd name="T31" fmla="*/ 500 h 539"/>
                <a:gd name="T32" fmla="*/ 413 w 800"/>
                <a:gd name="T33" fmla="*/ 513 h 539"/>
                <a:gd name="T34" fmla="*/ 400 w 800"/>
                <a:gd name="T35" fmla="*/ 526 h 539"/>
                <a:gd name="T36" fmla="*/ 748 w 800"/>
                <a:gd name="T37" fmla="*/ 487 h 539"/>
                <a:gd name="T38" fmla="*/ 52 w 800"/>
                <a:gd name="T39" fmla="*/ 487 h 539"/>
                <a:gd name="T40" fmla="*/ 52 w 800"/>
                <a:gd name="T41" fmla="*/ 52 h 539"/>
                <a:gd name="T42" fmla="*/ 748 w 800"/>
                <a:gd name="T43" fmla="*/ 52 h 539"/>
                <a:gd name="T44" fmla="*/ 748 w 800"/>
                <a:gd name="T45" fmla="*/ 487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00" h="539">
                  <a:moveTo>
                    <a:pt x="791" y="9"/>
                  </a:moveTo>
                  <a:cubicBezTo>
                    <a:pt x="785" y="3"/>
                    <a:pt x="778" y="0"/>
                    <a:pt x="770" y="0"/>
                  </a:cubicBezTo>
                  <a:cubicBezTo>
                    <a:pt x="30" y="0"/>
                    <a:pt x="30" y="0"/>
                    <a:pt x="30" y="0"/>
                  </a:cubicBezTo>
                  <a:cubicBezTo>
                    <a:pt x="22" y="0"/>
                    <a:pt x="15" y="3"/>
                    <a:pt x="9" y="9"/>
                  </a:cubicBezTo>
                  <a:cubicBezTo>
                    <a:pt x="3" y="15"/>
                    <a:pt x="0" y="23"/>
                    <a:pt x="0" y="30"/>
                  </a:cubicBezTo>
                  <a:cubicBezTo>
                    <a:pt x="0" y="509"/>
                    <a:pt x="0" y="509"/>
                    <a:pt x="0" y="509"/>
                  </a:cubicBezTo>
                  <a:cubicBezTo>
                    <a:pt x="0" y="517"/>
                    <a:pt x="3" y="525"/>
                    <a:pt x="9" y="530"/>
                  </a:cubicBezTo>
                  <a:cubicBezTo>
                    <a:pt x="15" y="536"/>
                    <a:pt x="22" y="539"/>
                    <a:pt x="30" y="539"/>
                  </a:cubicBezTo>
                  <a:cubicBezTo>
                    <a:pt x="770" y="539"/>
                    <a:pt x="770" y="539"/>
                    <a:pt x="770" y="539"/>
                  </a:cubicBezTo>
                  <a:cubicBezTo>
                    <a:pt x="778" y="539"/>
                    <a:pt x="785" y="536"/>
                    <a:pt x="791" y="530"/>
                  </a:cubicBezTo>
                  <a:cubicBezTo>
                    <a:pt x="797" y="525"/>
                    <a:pt x="800" y="517"/>
                    <a:pt x="800" y="509"/>
                  </a:cubicBezTo>
                  <a:cubicBezTo>
                    <a:pt x="800" y="30"/>
                    <a:pt x="800" y="30"/>
                    <a:pt x="800" y="30"/>
                  </a:cubicBezTo>
                  <a:cubicBezTo>
                    <a:pt x="800" y="23"/>
                    <a:pt x="797" y="15"/>
                    <a:pt x="791" y="9"/>
                  </a:cubicBezTo>
                  <a:close/>
                  <a:moveTo>
                    <a:pt x="400" y="526"/>
                  </a:moveTo>
                  <a:cubicBezTo>
                    <a:pt x="393" y="526"/>
                    <a:pt x="387" y="521"/>
                    <a:pt x="387" y="513"/>
                  </a:cubicBezTo>
                  <a:cubicBezTo>
                    <a:pt x="387" y="506"/>
                    <a:pt x="393" y="500"/>
                    <a:pt x="400" y="500"/>
                  </a:cubicBezTo>
                  <a:cubicBezTo>
                    <a:pt x="407" y="500"/>
                    <a:pt x="413" y="506"/>
                    <a:pt x="413" y="513"/>
                  </a:cubicBezTo>
                  <a:cubicBezTo>
                    <a:pt x="413" y="521"/>
                    <a:pt x="407" y="526"/>
                    <a:pt x="400" y="526"/>
                  </a:cubicBezTo>
                  <a:close/>
                  <a:moveTo>
                    <a:pt x="748" y="487"/>
                  </a:moveTo>
                  <a:cubicBezTo>
                    <a:pt x="52" y="487"/>
                    <a:pt x="52" y="487"/>
                    <a:pt x="52" y="487"/>
                  </a:cubicBezTo>
                  <a:cubicBezTo>
                    <a:pt x="52" y="52"/>
                    <a:pt x="52" y="52"/>
                    <a:pt x="52" y="52"/>
                  </a:cubicBezTo>
                  <a:cubicBezTo>
                    <a:pt x="748" y="52"/>
                    <a:pt x="748" y="52"/>
                    <a:pt x="748" y="52"/>
                  </a:cubicBezTo>
                  <a:lnTo>
                    <a:pt x="748" y="4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3" name="Freeform 124"/>
            <p:cNvSpPr/>
            <p:nvPr/>
          </p:nvSpPr>
          <p:spPr bwMode="auto">
            <a:xfrm>
              <a:off x="646" y="3459"/>
              <a:ext cx="56" cy="9"/>
            </a:xfrm>
            <a:custGeom>
              <a:avLst/>
              <a:gdLst>
                <a:gd name="T0" fmla="*/ 6 w 67"/>
                <a:gd name="T1" fmla="*/ 0 h 11"/>
                <a:gd name="T2" fmla="*/ 2 w 67"/>
                <a:gd name="T3" fmla="*/ 2 h 11"/>
                <a:gd name="T4" fmla="*/ 0 w 67"/>
                <a:gd name="T5" fmla="*/ 6 h 11"/>
                <a:gd name="T6" fmla="*/ 0 w 67"/>
                <a:gd name="T7" fmla="*/ 11 h 11"/>
                <a:gd name="T8" fmla="*/ 67 w 67"/>
                <a:gd name="T9" fmla="*/ 11 h 11"/>
                <a:gd name="T10" fmla="*/ 67 w 67"/>
                <a:gd name="T11" fmla="*/ 6 h 11"/>
                <a:gd name="T12" fmla="*/ 65 w 67"/>
                <a:gd name="T13" fmla="*/ 2 h 11"/>
                <a:gd name="T14" fmla="*/ 61 w 67"/>
                <a:gd name="T15" fmla="*/ 0 h 11"/>
                <a:gd name="T16" fmla="*/ 6 w 67"/>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11">
                  <a:moveTo>
                    <a:pt x="6" y="0"/>
                  </a:moveTo>
                  <a:cubicBezTo>
                    <a:pt x="4" y="0"/>
                    <a:pt x="3" y="1"/>
                    <a:pt x="2" y="2"/>
                  </a:cubicBezTo>
                  <a:cubicBezTo>
                    <a:pt x="0" y="3"/>
                    <a:pt x="0" y="5"/>
                    <a:pt x="0" y="6"/>
                  </a:cubicBezTo>
                  <a:cubicBezTo>
                    <a:pt x="0" y="11"/>
                    <a:pt x="0" y="11"/>
                    <a:pt x="0" y="11"/>
                  </a:cubicBezTo>
                  <a:cubicBezTo>
                    <a:pt x="67" y="11"/>
                    <a:pt x="67" y="11"/>
                    <a:pt x="67" y="11"/>
                  </a:cubicBezTo>
                  <a:cubicBezTo>
                    <a:pt x="67" y="6"/>
                    <a:pt x="67" y="6"/>
                    <a:pt x="67" y="6"/>
                  </a:cubicBezTo>
                  <a:cubicBezTo>
                    <a:pt x="67" y="5"/>
                    <a:pt x="66" y="3"/>
                    <a:pt x="65" y="2"/>
                  </a:cubicBezTo>
                  <a:cubicBezTo>
                    <a:pt x="64" y="1"/>
                    <a:pt x="62" y="0"/>
                    <a:pt x="61" y="0"/>
                  </a:cubicBez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4" name="Freeform 125"/>
            <p:cNvSpPr/>
            <p:nvPr/>
          </p:nvSpPr>
          <p:spPr bwMode="auto">
            <a:xfrm>
              <a:off x="715" y="3395"/>
              <a:ext cx="55" cy="73"/>
            </a:xfrm>
            <a:custGeom>
              <a:avLst/>
              <a:gdLst>
                <a:gd name="T0" fmla="*/ 6 w 67"/>
                <a:gd name="T1" fmla="*/ 0 h 88"/>
                <a:gd name="T2" fmla="*/ 2 w 67"/>
                <a:gd name="T3" fmla="*/ 1 h 88"/>
                <a:gd name="T4" fmla="*/ 0 w 67"/>
                <a:gd name="T5" fmla="*/ 6 h 88"/>
                <a:gd name="T6" fmla="*/ 0 w 67"/>
                <a:gd name="T7" fmla="*/ 88 h 88"/>
                <a:gd name="T8" fmla="*/ 67 w 67"/>
                <a:gd name="T9" fmla="*/ 88 h 88"/>
                <a:gd name="T10" fmla="*/ 67 w 67"/>
                <a:gd name="T11" fmla="*/ 6 h 88"/>
                <a:gd name="T12" fmla="*/ 65 w 67"/>
                <a:gd name="T13" fmla="*/ 1 h 88"/>
                <a:gd name="T14" fmla="*/ 61 w 67"/>
                <a:gd name="T15" fmla="*/ 0 h 88"/>
                <a:gd name="T16" fmla="*/ 6 w 67"/>
                <a:gd name="T17"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88">
                  <a:moveTo>
                    <a:pt x="6" y="0"/>
                  </a:moveTo>
                  <a:cubicBezTo>
                    <a:pt x="4" y="0"/>
                    <a:pt x="3" y="0"/>
                    <a:pt x="2" y="1"/>
                  </a:cubicBezTo>
                  <a:cubicBezTo>
                    <a:pt x="0" y="3"/>
                    <a:pt x="0" y="4"/>
                    <a:pt x="0" y="6"/>
                  </a:cubicBezTo>
                  <a:cubicBezTo>
                    <a:pt x="0" y="88"/>
                    <a:pt x="0" y="88"/>
                    <a:pt x="0" y="88"/>
                  </a:cubicBezTo>
                  <a:cubicBezTo>
                    <a:pt x="67" y="88"/>
                    <a:pt x="67" y="88"/>
                    <a:pt x="67" y="88"/>
                  </a:cubicBezTo>
                  <a:cubicBezTo>
                    <a:pt x="67" y="6"/>
                    <a:pt x="67" y="6"/>
                    <a:pt x="67" y="6"/>
                  </a:cubicBezTo>
                  <a:cubicBezTo>
                    <a:pt x="67" y="4"/>
                    <a:pt x="66" y="3"/>
                    <a:pt x="65" y="1"/>
                  </a:cubicBezTo>
                  <a:cubicBezTo>
                    <a:pt x="64" y="0"/>
                    <a:pt x="62" y="0"/>
                    <a:pt x="61" y="0"/>
                  </a:cubicBez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5" name="Freeform 126"/>
            <p:cNvSpPr/>
            <p:nvPr/>
          </p:nvSpPr>
          <p:spPr bwMode="auto">
            <a:xfrm>
              <a:off x="783" y="3368"/>
              <a:ext cx="55" cy="100"/>
            </a:xfrm>
            <a:custGeom>
              <a:avLst/>
              <a:gdLst>
                <a:gd name="T0" fmla="*/ 6 w 67"/>
                <a:gd name="T1" fmla="*/ 0 h 120"/>
                <a:gd name="T2" fmla="*/ 2 w 67"/>
                <a:gd name="T3" fmla="*/ 2 h 120"/>
                <a:gd name="T4" fmla="*/ 0 w 67"/>
                <a:gd name="T5" fmla="*/ 6 h 120"/>
                <a:gd name="T6" fmla="*/ 0 w 67"/>
                <a:gd name="T7" fmla="*/ 120 h 120"/>
                <a:gd name="T8" fmla="*/ 67 w 67"/>
                <a:gd name="T9" fmla="*/ 120 h 120"/>
                <a:gd name="T10" fmla="*/ 67 w 67"/>
                <a:gd name="T11" fmla="*/ 6 h 120"/>
                <a:gd name="T12" fmla="*/ 65 w 67"/>
                <a:gd name="T13" fmla="*/ 2 h 120"/>
                <a:gd name="T14" fmla="*/ 61 w 67"/>
                <a:gd name="T15" fmla="*/ 0 h 120"/>
                <a:gd name="T16" fmla="*/ 6 w 67"/>
                <a:gd name="T1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120">
                  <a:moveTo>
                    <a:pt x="6" y="0"/>
                  </a:moveTo>
                  <a:cubicBezTo>
                    <a:pt x="4" y="0"/>
                    <a:pt x="3" y="0"/>
                    <a:pt x="2" y="2"/>
                  </a:cubicBezTo>
                  <a:cubicBezTo>
                    <a:pt x="0" y="3"/>
                    <a:pt x="0" y="4"/>
                    <a:pt x="0" y="6"/>
                  </a:cubicBezTo>
                  <a:cubicBezTo>
                    <a:pt x="0" y="120"/>
                    <a:pt x="0" y="120"/>
                    <a:pt x="0" y="120"/>
                  </a:cubicBezTo>
                  <a:cubicBezTo>
                    <a:pt x="67" y="120"/>
                    <a:pt x="67" y="120"/>
                    <a:pt x="67" y="120"/>
                  </a:cubicBezTo>
                  <a:cubicBezTo>
                    <a:pt x="67" y="6"/>
                    <a:pt x="67" y="6"/>
                    <a:pt x="67" y="6"/>
                  </a:cubicBezTo>
                  <a:cubicBezTo>
                    <a:pt x="67" y="4"/>
                    <a:pt x="66" y="3"/>
                    <a:pt x="65" y="2"/>
                  </a:cubicBezTo>
                  <a:cubicBezTo>
                    <a:pt x="64" y="0"/>
                    <a:pt x="62" y="0"/>
                    <a:pt x="61" y="0"/>
                  </a:cubicBez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6" name="Freeform 127"/>
            <p:cNvSpPr/>
            <p:nvPr/>
          </p:nvSpPr>
          <p:spPr bwMode="auto">
            <a:xfrm>
              <a:off x="851" y="3379"/>
              <a:ext cx="56" cy="89"/>
            </a:xfrm>
            <a:custGeom>
              <a:avLst/>
              <a:gdLst>
                <a:gd name="T0" fmla="*/ 6 w 67"/>
                <a:gd name="T1" fmla="*/ 0 h 107"/>
                <a:gd name="T2" fmla="*/ 2 w 67"/>
                <a:gd name="T3" fmla="*/ 2 h 107"/>
                <a:gd name="T4" fmla="*/ 0 w 67"/>
                <a:gd name="T5" fmla="*/ 6 h 107"/>
                <a:gd name="T6" fmla="*/ 0 w 67"/>
                <a:gd name="T7" fmla="*/ 107 h 107"/>
                <a:gd name="T8" fmla="*/ 67 w 67"/>
                <a:gd name="T9" fmla="*/ 107 h 107"/>
                <a:gd name="T10" fmla="*/ 67 w 67"/>
                <a:gd name="T11" fmla="*/ 6 h 107"/>
                <a:gd name="T12" fmla="*/ 65 w 67"/>
                <a:gd name="T13" fmla="*/ 2 h 107"/>
                <a:gd name="T14" fmla="*/ 61 w 67"/>
                <a:gd name="T15" fmla="*/ 0 h 107"/>
                <a:gd name="T16" fmla="*/ 6 w 67"/>
                <a:gd name="T17"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107">
                  <a:moveTo>
                    <a:pt x="6" y="0"/>
                  </a:moveTo>
                  <a:cubicBezTo>
                    <a:pt x="5" y="0"/>
                    <a:pt x="3" y="0"/>
                    <a:pt x="2" y="2"/>
                  </a:cubicBezTo>
                  <a:cubicBezTo>
                    <a:pt x="0" y="3"/>
                    <a:pt x="0" y="5"/>
                    <a:pt x="0" y="6"/>
                  </a:cubicBezTo>
                  <a:cubicBezTo>
                    <a:pt x="0" y="107"/>
                    <a:pt x="0" y="107"/>
                    <a:pt x="0" y="107"/>
                  </a:cubicBezTo>
                  <a:cubicBezTo>
                    <a:pt x="67" y="107"/>
                    <a:pt x="67" y="107"/>
                    <a:pt x="67" y="107"/>
                  </a:cubicBezTo>
                  <a:cubicBezTo>
                    <a:pt x="67" y="6"/>
                    <a:pt x="67" y="6"/>
                    <a:pt x="67" y="6"/>
                  </a:cubicBezTo>
                  <a:cubicBezTo>
                    <a:pt x="67" y="5"/>
                    <a:pt x="66" y="3"/>
                    <a:pt x="65" y="2"/>
                  </a:cubicBezTo>
                  <a:cubicBezTo>
                    <a:pt x="64" y="0"/>
                    <a:pt x="62" y="0"/>
                    <a:pt x="61" y="0"/>
                  </a:cubicBez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7" name="Freeform 128"/>
            <p:cNvSpPr/>
            <p:nvPr/>
          </p:nvSpPr>
          <p:spPr bwMode="auto">
            <a:xfrm>
              <a:off x="919" y="3337"/>
              <a:ext cx="56" cy="131"/>
            </a:xfrm>
            <a:custGeom>
              <a:avLst/>
              <a:gdLst>
                <a:gd name="T0" fmla="*/ 6 w 67"/>
                <a:gd name="T1" fmla="*/ 0 h 158"/>
                <a:gd name="T2" fmla="*/ 2 w 67"/>
                <a:gd name="T3" fmla="*/ 1 h 158"/>
                <a:gd name="T4" fmla="*/ 0 w 67"/>
                <a:gd name="T5" fmla="*/ 6 h 158"/>
                <a:gd name="T6" fmla="*/ 0 w 67"/>
                <a:gd name="T7" fmla="*/ 158 h 158"/>
                <a:gd name="T8" fmla="*/ 67 w 67"/>
                <a:gd name="T9" fmla="*/ 158 h 158"/>
                <a:gd name="T10" fmla="*/ 67 w 67"/>
                <a:gd name="T11" fmla="*/ 6 h 158"/>
                <a:gd name="T12" fmla="*/ 65 w 67"/>
                <a:gd name="T13" fmla="*/ 1 h 158"/>
                <a:gd name="T14" fmla="*/ 61 w 67"/>
                <a:gd name="T15" fmla="*/ 0 h 158"/>
                <a:gd name="T16" fmla="*/ 6 w 67"/>
                <a:gd name="T17"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158">
                  <a:moveTo>
                    <a:pt x="6" y="0"/>
                  </a:moveTo>
                  <a:cubicBezTo>
                    <a:pt x="5" y="0"/>
                    <a:pt x="3" y="0"/>
                    <a:pt x="2" y="1"/>
                  </a:cubicBezTo>
                  <a:cubicBezTo>
                    <a:pt x="0" y="3"/>
                    <a:pt x="0" y="4"/>
                    <a:pt x="0" y="6"/>
                  </a:cubicBezTo>
                  <a:cubicBezTo>
                    <a:pt x="0" y="158"/>
                    <a:pt x="0" y="158"/>
                    <a:pt x="0" y="158"/>
                  </a:cubicBezTo>
                  <a:cubicBezTo>
                    <a:pt x="67" y="158"/>
                    <a:pt x="67" y="158"/>
                    <a:pt x="67" y="158"/>
                  </a:cubicBezTo>
                  <a:cubicBezTo>
                    <a:pt x="67" y="6"/>
                    <a:pt x="67" y="6"/>
                    <a:pt x="67" y="6"/>
                  </a:cubicBezTo>
                  <a:cubicBezTo>
                    <a:pt x="67" y="4"/>
                    <a:pt x="66" y="3"/>
                    <a:pt x="65" y="1"/>
                  </a:cubicBezTo>
                  <a:cubicBezTo>
                    <a:pt x="64" y="0"/>
                    <a:pt x="62" y="0"/>
                    <a:pt x="61" y="0"/>
                  </a:cubicBezTo>
                  <a:cubicBezTo>
                    <a:pt x="6" y="0"/>
                    <a:pt x="6"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8" name="Freeform 129"/>
            <p:cNvSpPr/>
            <p:nvPr/>
          </p:nvSpPr>
          <p:spPr bwMode="auto">
            <a:xfrm>
              <a:off x="987" y="3284"/>
              <a:ext cx="56" cy="184"/>
            </a:xfrm>
            <a:custGeom>
              <a:avLst/>
              <a:gdLst>
                <a:gd name="T0" fmla="*/ 6 w 67"/>
                <a:gd name="T1" fmla="*/ 0 h 222"/>
                <a:gd name="T2" fmla="*/ 2 w 67"/>
                <a:gd name="T3" fmla="*/ 1 h 222"/>
                <a:gd name="T4" fmla="*/ 0 w 67"/>
                <a:gd name="T5" fmla="*/ 6 h 222"/>
                <a:gd name="T6" fmla="*/ 0 w 67"/>
                <a:gd name="T7" fmla="*/ 222 h 222"/>
                <a:gd name="T8" fmla="*/ 67 w 67"/>
                <a:gd name="T9" fmla="*/ 222 h 222"/>
                <a:gd name="T10" fmla="*/ 67 w 67"/>
                <a:gd name="T11" fmla="*/ 6 h 222"/>
                <a:gd name="T12" fmla="*/ 65 w 67"/>
                <a:gd name="T13" fmla="*/ 1 h 222"/>
                <a:gd name="T14" fmla="*/ 61 w 67"/>
                <a:gd name="T15" fmla="*/ 0 h 222"/>
                <a:gd name="T16" fmla="*/ 6 w 67"/>
                <a:gd name="T17"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222">
                  <a:moveTo>
                    <a:pt x="6" y="0"/>
                  </a:moveTo>
                  <a:cubicBezTo>
                    <a:pt x="5" y="0"/>
                    <a:pt x="3" y="0"/>
                    <a:pt x="2" y="1"/>
                  </a:cubicBezTo>
                  <a:cubicBezTo>
                    <a:pt x="1" y="3"/>
                    <a:pt x="0" y="4"/>
                    <a:pt x="0" y="6"/>
                  </a:cubicBezTo>
                  <a:cubicBezTo>
                    <a:pt x="0" y="222"/>
                    <a:pt x="0" y="222"/>
                    <a:pt x="0" y="222"/>
                  </a:cubicBezTo>
                  <a:cubicBezTo>
                    <a:pt x="67" y="222"/>
                    <a:pt x="67" y="222"/>
                    <a:pt x="67" y="222"/>
                  </a:cubicBezTo>
                  <a:cubicBezTo>
                    <a:pt x="67" y="6"/>
                    <a:pt x="67" y="6"/>
                    <a:pt x="67" y="6"/>
                  </a:cubicBezTo>
                  <a:cubicBezTo>
                    <a:pt x="67" y="4"/>
                    <a:pt x="66" y="3"/>
                    <a:pt x="65" y="1"/>
                  </a:cubicBezTo>
                  <a:cubicBezTo>
                    <a:pt x="64" y="0"/>
                    <a:pt x="62" y="0"/>
                    <a:pt x="61" y="0"/>
                  </a:cubicBezTo>
                  <a:cubicBezTo>
                    <a:pt x="6" y="0"/>
                    <a:pt x="6"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9" name="Freeform 130"/>
            <p:cNvSpPr/>
            <p:nvPr/>
          </p:nvSpPr>
          <p:spPr bwMode="auto">
            <a:xfrm>
              <a:off x="610" y="3178"/>
              <a:ext cx="475" cy="289"/>
            </a:xfrm>
            <a:custGeom>
              <a:avLst/>
              <a:gdLst>
                <a:gd name="T0" fmla="*/ 572 w 572"/>
                <a:gd name="T1" fmla="*/ 7 h 347"/>
                <a:gd name="T2" fmla="*/ 571 w 572"/>
                <a:gd name="T3" fmla="*/ 2 h 347"/>
                <a:gd name="T4" fmla="*/ 567 w 572"/>
                <a:gd name="T5" fmla="*/ 1 h 347"/>
                <a:gd name="T6" fmla="*/ 500 w 572"/>
                <a:gd name="T7" fmla="*/ 20 h 347"/>
                <a:gd name="T8" fmla="*/ 497 w 572"/>
                <a:gd name="T9" fmla="*/ 23 h 347"/>
                <a:gd name="T10" fmla="*/ 498 w 572"/>
                <a:gd name="T11" fmla="*/ 27 h 347"/>
                <a:gd name="T12" fmla="*/ 506 w 572"/>
                <a:gd name="T13" fmla="*/ 37 h 347"/>
                <a:gd name="T14" fmla="*/ 302 w 572"/>
                <a:gd name="T15" fmla="*/ 196 h 347"/>
                <a:gd name="T16" fmla="*/ 190 w 572"/>
                <a:gd name="T17" fmla="*/ 148 h 347"/>
                <a:gd name="T18" fmla="*/ 2 w 572"/>
                <a:gd name="T19" fmla="*/ 327 h 347"/>
                <a:gd name="T20" fmla="*/ 0 w 572"/>
                <a:gd name="T21" fmla="*/ 331 h 347"/>
                <a:gd name="T22" fmla="*/ 2 w 572"/>
                <a:gd name="T23" fmla="*/ 336 h 347"/>
                <a:gd name="T24" fmla="*/ 10 w 572"/>
                <a:gd name="T25" fmla="*/ 345 h 347"/>
                <a:gd name="T26" fmla="*/ 15 w 572"/>
                <a:gd name="T27" fmla="*/ 347 h 347"/>
                <a:gd name="T28" fmla="*/ 19 w 572"/>
                <a:gd name="T29" fmla="*/ 345 h 347"/>
                <a:gd name="T30" fmla="*/ 195 w 572"/>
                <a:gd name="T31" fmla="*/ 178 h 347"/>
                <a:gd name="T32" fmla="*/ 306 w 572"/>
                <a:gd name="T33" fmla="*/ 225 h 347"/>
                <a:gd name="T34" fmla="*/ 521 w 572"/>
                <a:gd name="T35" fmla="*/ 57 h 347"/>
                <a:gd name="T36" fmla="*/ 529 w 572"/>
                <a:gd name="T37" fmla="*/ 68 h 347"/>
                <a:gd name="T38" fmla="*/ 533 w 572"/>
                <a:gd name="T39" fmla="*/ 69 h 347"/>
                <a:gd name="T40" fmla="*/ 536 w 572"/>
                <a:gd name="T41" fmla="*/ 67 h 347"/>
                <a:gd name="T42" fmla="*/ 572 w 572"/>
                <a:gd name="T43" fmla="*/ 7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72" h="347">
                  <a:moveTo>
                    <a:pt x="572" y="7"/>
                  </a:moveTo>
                  <a:cubicBezTo>
                    <a:pt x="572" y="5"/>
                    <a:pt x="572" y="4"/>
                    <a:pt x="571" y="2"/>
                  </a:cubicBezTo>
                  <a:cubicBezTo>
                    <a:pt x="570" y="1"/>
                    <a:pt x="568" y="0"/>
                    <a:pt x="567" y="1"/>
                  </a:cubicBezTo>
                  <a:cubicBezTo>
                    <a:pt x="500" y="20"/>
                    <a:pt x="500" y="20"/>
                    <a:pt x="500" y="20"/>
                  </a:cubicBezTo>
                  <a:cubicBezTo>
                    <a:pt x="498" y="21"/>
                    <a:pt x="497" y="22"/>
                    <a:pt x="497" y="23"/>
                  </a:cubicBezTo>
                  <a:cubicBezTo>
                    <a:pt x="496" y="25"/>
                    <a:pt x="497" y="26"/>
                    <a:pt x="498" y="27"/>
                  </a:cubicBezTo>
                  <a:cubicBezTo>
                    <a:pt x="506" y="37"/>
                    <a:pt x="506" y="37"/>
                    <a:pt x="506" y="37"/>
                  </a:cubicBezTo>
                  <a:cubicBezTo>
                    <a:pt x="302" y="196"/>
                    <a:pt x="302" y="196"/>
                    <a:pt x="302" y="196"/>
                  </a:cubicBezTo>
                  <a:cubicBezTo>
                    <a:pt x="190" y="148"/>
                    <a:pt x="190" y="148"/>
                    <a:pt x="190" y="148"/>
                  </a:cubicBezTo>
                  <a:cubicBezTo>
                    <a:pt x="2" y="327"/>
                    <a:pt x="2" y="327"/>
                    <a:pt x="2" y="327"/>
                  </a:cubicBezTo>
                  <a:cubicBezTo>
                    <a:pt x="1" y="328"/>
                    <a:pt x="0" y="329"/>
                    <a:pt x="0" y="331"/>
                  </a:cubicBezTo>
                  <a:cubicBezTo>
                    <a:pt x="0" y="333"/>
                    <a:pt x="0" y="334"/>
                    <a:pt x="2" y="336"/>
                  </a:cubicBezTo>
                  <a:cubicBezTo>
                    <a:pt x="10" y="345"/>
                    <a:pt x="10" y="345"/>
                    <a:pt x="10" y="345"/>
                  </a:cubicBezTo>
                  <a:cubicBezTo>
                    <a:pt x="11" y="346"/>
                    <a:pt x="13" y="347"/>
                    <a:pt x="15" y="347"/>
                  </a:cubicBezTo>
                  <a:cubicBezTo>
                    <a:pt x="16" y="347"/>
                    <a:pt x="18" y="346"/>
                    <a:pt x="19" y="345"/>
                  </a:cubicBezTo>
                  <a:cubicBezTo>
                    <a:pt x="195" y="178"/>
                    <a:pt x="195" y="178"/>
                    <a:pt x="195" y="178"/>
                  </a:cubicBezTo>
                  <a:cubicBezTo>
                    <a:pt x="306" y="225"/>
                    <a:pt x="306" y="225"/>
                    <a:pt x="306" y="225"/>
                  </a:cubicBezTo>
                  <a:cubicBezTo>
                    <a:pt x="521" y="57"/>
                    <a:pt x="521" y="57"/>
                    <a:pt x="521" y="57"/>
                  </a:cubicBezTo>
                  <a:cubicBezTo>
                    <a:pt x="529" y="68"/>
                    <a:pt x="529" y="68"/>
                    <a:pt x="529" y="68"/>
                  </a:cubicBezTo>
                  <a:cubicBezTo>
                    <a:pt x="530" y="69"/>
                    <a:pt x="531" y="69"/>
                    <a:pt x="533" y="69"/>
                  </a:cubicBezTo>
                  <a:cubicBezTo>
                    <a:pt x="534" y="69"/>
                    <a:pt x="535" y="68"/>
                    <a:pt x="536" y="67"/>
                  </a:cubicBezTo>
                  <a:lnTo>
                    <a:pt x="572"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sp>
        <p:nvSpPr>
          <p:cNvPr id="50" name="矩形 49"/>
          <p:cNvSpPr/>
          <p:nvPr/>
        </p:nvSpPr>
        <p:spPr>
          <a:xfrm>
            <a:off x="5232918" y="3652113"/>
            <a:ext cx="1706880" cy="460375"/>
          </a:xfrm>
          <a:prstGeom prst="rect">
            <a:avLst/>
          </a:prstGeom>
        </p:spPr>
        <p:txBody>
          <a:bodyPr wrap="none">
            <a:spAutoFit/>
          </a:bodyPr>
          <a:lstStyle/>
          <a:p>
            <a:pPr algn="ctr"/>
            <a:r>
              <a:rPr lang="zh-CN" altLang="en-US" sz="2400" b="1" dirty="0">
                <a:solidFill>
                  <a:schemeClr val="bg1"/>
                </a:solidFill>
              </a:rPr>
              <a:t>可行性分析</a:t>
            </a:r>
          </a:p>
        </p:txBody>
      </p:sp>
      <p:sp>
        <p:nvSpPr>
          <p:cNvPr id="52" name="矩形 51"/>
          <p:cNvSpPr/>
          <p:nvPr/>
        </p:nvSpPr>
        <p:spPr>
          <a:xfrm>
            <a:off x="8598007" y="3652113"/>
            <a:ext cx="2031325" cy="461665"/>
          </a:xfrm>
          <a:prstGeom prst="rect">
            <a:avLst/>
          </a:prstGeom>
        </p:spPr>
        <p:txBody>
          <a:bodyPr wrap="none">
            <a:spAutoFit/>
          </a:bodyPr>
          <a:lstStyle/>
          <a:p>
            <a:pPr algn="ctr"/>
            <a:r>
              <a:rPr lang="zh-CN" altLang="en-US" sz="2400" b="1" dirty="0">
                <a:solidFill>
                  <a:schemeClr val="bg1"/>
                </a:solidFill>
              </a:rPr>
              <a:t>系统流程分析</a:t>
            </a:r>
          </a:p>
        </p:txBody>
      </p:sp>
      <p:sp>
        <p:nvSpPr>
          <p:cNvPr id="54" name="矩形 53"/>
          <p:cNvSpPr/>
          <p:nvPr/>
        </p:nvSpPr>
        <p:spPr>
          <a:xfrm>
            <a:off x="1729459" y="3652113"/>
            <a:ext cx="2031325" cy="461665"/>
          </a:xfrm>
          <a:prstGeom prst="rect">
            <a:avLst/>
          </a:prstGeom>
        </p:spPr>
        <p:txBody>
          <a:bodyPr wrap="none">
            <a:spAutoFit/>
          </a:bodyPr>
          <a:lstStyle/>
          <a:p>
            <a:pPr algn="ctr"/>
            <a:r>
              <a:rPr lang="zh-CN" altLang="en-US" sz="2400" b="1" dirty="0">
                <a:solidFill>
                  <a:schemeClr val="bg1"/>
                </a:solidFill>
              </a:rPr>
              <a:t>系统需求分析</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1">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34">
      <a:majorFont>
        <a:latin typeface="Segoe UI"/>
        <a:ea typeface="微软雅黑"/>
        <a:cs typeface=""/>
      </a:majorFont>
      <a:minorFont>
        <a:latin typeface="Segoe UI"/>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174</TotalTime>
  <Words>2216</Words>
  <Application>Microsoft Office PowerPoint</Application>
  <PresentationFormat>宽屏</PresentationFormat>
  <Paragraphs>71</Paragraphs>
  <Slides>21</Slides>
  <Notes>11</Notes>
  <HiddenSlides>0</HiddenSlides>
  <MMClips>0</MMClips>
  <ScaleCrop>false</ScaleCrop>
  <HeadingPairs>
    <vt:vector size="8" baseType="variant">
      <vt:variant>
        <vt:lpstr>已用的字体</vt:lpstr>
      </vt:variant>
      <vt:variant>
        <vt:i4>6</vt:i4>
      </vt:variant>
      <vt:variant>
        <vt:lpstr>主题</vt:lpstr>
      </vt:variant>
      <vt:variant>
        <vt:i4>1</vt:i4>
      </vt:variant>
      <vt:variant>
        <vt:lpstr>嵌入 OLE 服务器</vt:lpstr>
      </vt:variant>
      <vt:variant>
        <vt:i4>1</vt:i4>
      </vt:variant>
      <vt:variant>
        <vt:lpstr>幻灯片标题</vt:lpstr>
      </vt:variant>
      <vt:variant>
        <vt:i4>21</vt:i4>
      </vt:variant>
    </vt:vector>
  </HeadingPairs>
  <TitlesOfParts>
    <vt:vector size="29" baseType="lpstr">
      <vt:lpstr>等线</vt:lpstr>
      <vt:lpstr>黑体</vt:lpstr>
      <vt:lpstr>微软雅黑</vt:lpstr>
      <vt:lpstr>Arial</vt:lpstr>
      <vt:lpstr>Segoe UI</vt:lpstr>
      <vt:lpstr>Segoe UI Light</vt:lpstr>
      <vt:lpstr>office 1</vt:lpstr>
      <vt:lpstr>Microsoft Visio 绘图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tukuppt</dc:title>
  <dc:subject>熊猫办公</dc:subject>
  <dc:creator>www.tukuppt.com</dc:creator>
  <cp:keywords>tukuppt</cp:keywords>
  <cp:lastModifiedBy>PC</cp:lastModifiedBy>
  <cp:revision>30</cp:revision>
  <dcterms:created xsi:type="dcterms:W3CDTF">2019-12-31T02:46:00Z</dcterms:created>
  <dcterms:modified xsi:type="dcterms:W3CDTF">2023-04-18T21:20:03Z</dcterms:modified>
  <cp:category>tukuppt</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2052-11.1.0.9339</vt:lpwstr>
  </property>
</Properties>
</file>